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70" r:id="rId4"/>
    <p:sldId id="262" r:id="rId5"/>
    <p:sldId id="263" r:id="rId6"/>
    <p:sldId id="264" r:id="rId7"/>
    <p:sldId id="272" r:id="rId8"/>
    <p:sldId id="274" r:id="rId9"/>
    <p:sldId id="269" r:id="rId10"/>
    <p:sldId id="268" r:id="rId11"/>
    <p:sldId id="266" r:id="rId12"/>
    <p:sldId id="267" r:id="rId13"/>
    <p:sldId id="271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156F8F"/>
    <a:srgbClr val="1B6F1E"/>
    <a:srgbClr val="941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43"/>
  </p:normalViewPr>
  <p:slideViewPr>
    <p:cSldViewPr snapToGrid="0" snapToObjects="1">
      <p:cViewPr varScale="1">
        <p:scale>
          <a:sx n="114" d="100"/>
          <a:sy n="114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359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0A45F-33D9-E241-B0AE-53E923E542EB}" type="datetimeFigureOut">
              <a:rPr lang="fi-FI" smtClean="0"/>
              <a:t>5.6.2018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32FF5-9976-EC44-B745-D4855765E2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3408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F1749-9D95-6442-B46C-3C6DF85B59FD}" type="datetimeFigureOut">
              <a:rPr lang="fi-FI" smtClean="0"/>
              <a:t>5.6.2018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631959-5422-914B-85A6-E4F75BB6F7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6151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hape 54" descr="Sijoittaja-Tausta-Kahvilassa.jpg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Shape 55" descr="Logopalkki-Sijoittaja.png"/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123796" y="2505025"/>
            <a:ext cx="5840933" cy="292356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58"/>
          <p:cNvSpPr txBox="1"/>
          <p:nvPr userDrawn="1"/>
        </p:nvSpPr>
        <p:spPr>
          <a:xfrm>
            <a:off x="3136999" y="4615139"/>
            <a:ext cx="5840800" cy="81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 dirty="0" err="1">
                <a:solidFill>
                  <a:srgbClr val="FFFFFF"/>
                </a:solidFill>
                <a:latin typeface="Corbel" charset="0"/>
                <a:ea typeface="Corbel" charset="0"/>
                <a:cs typeface="Corbel" charset="0"/>
              </a:rPr>
              <a:t>www.sijoittaja.fi</a:t>
            </a:r>
            <a:endParaRPr lang="en-GB" sz="1800" dirty="0">
              <a:solidFill>
                <a:srgbClr val="FFFFFF"/>
              </a:solidFill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40905" y="236586"/>
            <a:ext cx="10429460" cy="1495634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940904" y="1928325"/>
            <a:ext cx="10429461" cy="589952"/>
          </a:xfrm>
        </p:spPr>
        <p:txBody>
          <a:bodyPr/>
          <a:lstStyle>
            <a:lvl1pPr marL="0" indent="0" algn="ctr">
              <a:buNone/>
              <a:defRPr sz="2400" b="0">
                <a:solidFill>
                  <a:schemeClr val="bg1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7738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ape 63" descr="Sivupalkki-Sijoittaja.png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2" y="-1"/>
            <a:ext cx="1462419" cy="68670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94477" y="404881"/>
            <a:ext cx="9939714" cy="1325563"/>
          </a:xfrm>
        </p:spPr>
        <p:txBody>
          <a:bodyPr/>
          <a:lstStyle>
            <a:lvl1pPr>
              <a:defRPr b="1">
                <a:solidFill>
                  <a:srgbClr val="156F8F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894477" y="1865381"/>
            <a:ext cx="9939714" cy="4351338"/>
          </a:xfrm>
        </p:spPr>
        <p:txBody>
          <a:bodyPr/>
          <a:lstStyle>
            <a:lvl1pPr marL="2286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2" name="Suorakulmio 21"/>
          <p:cNvSpPr/>
          <p:nvPr userDrawn="1"/>
        </p:nvSpPr>
        <p:spPr>
          <a:xfrm>
            <a:off x="39744" y="5730644"/>
            <a:ext cx="1410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i="0" dirty="0">
                <a:solidFill>
                  <a:schemeClr val="bg1"/>
                </a:solidFill>
              </a:rPr>
              <a:t>Osa</a:t>
            </a:r>
            <a:r>
              <a:rPr lang="fi-FI" sz="1000" i="0" baseline="0" dirty="0">
                <a:solidFill>
                  <a:schemeClr val="bg1"/>
                </a:solidFill>
              </a:rPr>
              <a:t> SIJOITTAJA-ryhmää</a:t>
            </a:r>
            <a:endParaRPr lang="fi-FI" sz="1000" i="0" dirty="0">
              <a:solidFill>
                <a:schemeClr val="bg1"/>
              </a:solidFill>
            </a:endParaRPr>
          </a:p>
        </p:txBody>
      </p:sp>
      <p:sp>
        <p:nvSpPr>
          <p:cNvPr id="23" name="Shape 66"/>
          <p:cNvSpPr txBox="1">
            <a:spLocks/>
          </p:cNvSpPr>
          <p:nvPr userDrawn="1"/>
        </p:nvSpPr>
        <p:spPr>
          <a:xfrm>
            <a:off x="88" y="6033917"/>
            <a:ext cx="1462319" cy="83309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-GB" smtClean="0">
                <a:solidFill>
                  <a:srgbClr val="FFFFFF"/>
                </a:solidFill>
              </a:rPr>
              <a:pPr algn="ctr"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ape 63" descr="Sivupalkki-Sijoittaja.png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2" y="-1"/>
            <a:ext cx="1462419" cy="68670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94477" y="404881"/>
            <a:ext cx="5593001" cy="1325563"/>
          </a:xfrm>
        </p:spPr>
        <p:txBody>
          <a:bodyPr/>
          <a:lstStyle>
            <a:lvl1pPr>
              <a:defRPr b="1">
                <a:solidFill>
                  <a:srgbClr val="156F8F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894477" y="1865381"/>
            <a:ext cx="5593001" cy="4351338"/>
          </a:xfrm>
        </p:spPr>
        <p:txBody>
          <a:bodyPr/>
          <a:lstStyle>
            <a:lvl1pPr marL="2286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2" name="Suorakulmio 21"/>
          <p:cNvSpPr/>
          <p:nvPr userDrawn="1"/>
        </p:nvSpPr>
        <p:spPr>
          <a:xfrm>
            <a:off x="39744" y="5730644"/>
            <a:ext cx="1410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i="0" dirty="0">
                <a:solidFill>
                  <a:schemeClr val="bg1"/>
                </a:solidFill>
              </a:rPr>
              <a:t>Osa</a:t>
            </a:r>
            <a:r>
              <a:rPr lang="fi-FI" sz="1000" i="0" baseline="0" dirty="0">
                <a:solidFill>
                  <a:schemeClr val="bg1"/>
                </a:solidFill>
              </a:rPr>
              <a:t> SIJOITTAJA-ryhmää</a:t>
            </a:r>
            <a:endParaRPr lang="fi-FI" sz="1000" i="0" dirty="0">
              <a:solidFill>
                <a:schemeClr val="bg1"/>
              </a:solidFill>
            </a:endParaRPr>
          </a:p>
        </p:txBody>
      </p:sp>
      <p:sp>
        <p:nvSpPr>
          <p:cNvPr id="23" name="Shape 66"/>
          <p:cNvSpPr txBox="1">
            <a:spLocks/>
          </p:cNvSpPr>
          <p:nvPr userDrawn="1"/>
        </p:nvSpPr>
        <p:spPr>
          <a:xfrm>
            <a:off x="88" y="6033917"/>
            <a:ext cx="1462319" cy="83309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-GB" smtClean="0">
                <a:solidFill>
                  <a:srgbClr val="FFFFFF"/>
                </a:solidFill>
              </a:rPr>
              <a:pPr algn="ctr"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8" name="Shape 83" descr="Sijoittaja-Sivu-nainenpadilla.jpg"/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7927856" y="0"/>
            <a:ext cx="4338405" cy="689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ape 63" descr="Sivupalkki-Sijoittaja.png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2" y="-1"/>
            <a:ext cx="1462419" cy="68670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82747" y="404881"/>
            <a:ext cx="5751443" cy="1325563"/>
          </a:xfrm>
        </p:spPr>
        <p:txBody>
          <a:bodyPr/>
          <a:lstStyle>
            <a:lvl1pPr>
              <a:defRPr b="1">
                <a:solidFill>
                  <a:srgbClr val="156F8F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82747" y="1865381"/>
            <a:ext cx="5751443" cy="4351338"/>
          </a:xfrm>
        </p:spPr>
        <p:txBody>
          <a:bodyPr/>
          <a:lstStyle>
            <a:lvl1pPr marL="2286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2" name="Suorakulmio 21"/>
          <p:cNvSpPr/>
          <p:nvPr userDrawn="1"/>
        </p:nvSpPr>
        <p:spPr>
          <a:xfrm>
            <a:off x="39744" y="5730644"/>
            <a:ext cx="1410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i="0" dirty="0">
                <a:solidFill>
                  <a:schemeClr val="bg1"/>
                </a:solidFill>
              </a:rPr>
              <a:t>Osa</a:t>
            </a:r>
            <a:r>
              <a:rPr lang="fi-FI" sz="1000" i="0" baseline="0" dirty="0">
                <a:solidFill>
                  <a:schemeClr val="bg1"/>
                </a:solidFill>
              </a:rPr>
              <a:t> SIJOITTAJA-ryhmää</a:t>
            </a:r>
            <a:endParaRPr lang="fi-FI" sz="1000" i="0" dirty="0">
              <a:solidFill>
                <a:schemeClr val="bg1"/>
              </a:solidFill>
            </a:endParaRPr>
          </a:p>
        </p:txBody>
      </p:sp>
      <p:sp>
        <p:nvSpPr>
          <p:cNvPr id="23" name="Shape 66"/>
          <p:cNvSpPr txBox="1">
            <a:spLocks/>
          </p:cNvSpPr>
          <p:nvPr userDrawn="1"/>
        </p:nvSpPr>
        <p:spPr>
          <a:xfrm>
            <a:off x="88" y="6033917"/>
            <a:ext cx="1462319" cy="83309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-GB" smtClean="0">
                <a:solidFill>
                  <a:srgbClr val="FFFFFF"/>
                </a:solidFill>
              </a:rPr>
              <a:pPr algn="ctr"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8" name="Shape 74" descr="Sijoittaja-Sivu-Shakki.jpg"/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450708" y="0"/>
            <a:ext cx="4323646" cy="6867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ape 63" descr="Sivupalkki-Sijoittaja.png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2" y="-1"/>
            <a:ext cx="1462419" cy="68670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94477" y="404881"/>
            <a:ext cx="5593001" cy="1325563"/>
          </a:xfrm>
        </p:spPr>
        <p:txBody>
          <a:bodyPr/>
          <a:lstStyle>
            <a:lvl1pPr>
              <a:defRPr b="1">
                <a:solidFill>
                  <a:srgbClr val="156F8F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894477" y="1865381"/>
            <a:ext cx="5593001" cy="4351338"/>
          </a:xfrm>
        </p:spPr>
        <p:txBody>
          <a:bodyPr/>
          <a:lstStyle>
            <a:lvl1pPr marL="2286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>
              <a:buClr>
                <a:srgbClr val="156F8F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2" name="Suorakulmio 21"/>
          <p:cNvSpPr/>
          <p:nvPr userDrawn="1"/>
        </p:nvSpPr>
        <p:spPr>
          <a:xfrm>
            <a:off x="39744" y="5730644"/>
            <a:ext cx="1410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i="0" dirty="0">
                <a:solidFill>
                  <a:schemeClr val="bg1"/>
                </a:solidFill>
              </a:rPr>
              <a:t>Osa</a:t>
            </a:r>
            <a:r>
              <a:rPr lang="fi-FI" sz="1000" i="0" baseline="0" dirty="0">
                <a:solidFill>
                  <a:schemeClr val="bg1"/>
                </a:solidFill>
              </a:rPr>
              <a:t> SIJOITTAJA-ryhmää</a:t>
            </a:r>
            <a:endParaRPr lang="fi-FI" sz="1000" i="0" dirty="0">
              <a:solidFill>
                <a:schemeClr val="bg1"/>
              </a:solidFill>
            </a:endParaRPr>
          </a:p>
        </p:txBody>
      </p:sp>
      <p:sp>
        <p:nvSpPr>
          <p:cNvPr id="23" name="Shape 66"/>
          <p:cNvSpPr txBox="1">
            <a:spLocks/>
          </p:cNvSpPr>
          <p:nvPr userDrawn="1"/>
        </p:nvSpPr>
        <p:spPr>
          <a:xfrm>
            <a:off x="88" y="6033917"/>
            <a:ext cx="1462319" cy="83309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-GB" smtClean="0">
                <a:solidFill>
                  <a:srgbClr val="FFFFFF"/>
                </a:solidFill>
              </a:rPr>
              <a:pPr algn="ctr"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94477" y="404881"/>
            <a:ext cx="9939714" cy="1325563"/>
          </a:xfrm>
        </p:spPr>
        <p:txBody>
          <a:bodyPr/>
          <a:lstStyle>
            <a:lvl1pPr>
              <a:defRPr b="1">
                <a:solidFill>
                  <a:srgbClr val="1B6F1E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894477" y="1865381"/>
            <a:ext cx="9939714" cy="4351338"/>
          </a:xfrm>
        </p:spPr>
        <p:txBody>
          <a:bodyPr/>
          <a:lstStyle>
            <a:lvl1pPr marL="2286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8" name="Shape 63" descr="Sivupalkki-CF-SijoittajaPRO-Powerpoint.jpg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2" y="-1"/>
            <a:ext cx="1464804" cy="687821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Suorakulmio 21"/>
          <p:cNvSpPr/>
          <p:nvPr userDrawn="1"/>
        </p:nvSpPr>
        <p:spPr>
          <a:xfrm>
            <a:off x="39744" y="5730644"/>
            <a:ext cx="1410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i="0" dirty="0">
                <a:solidFill>
                  <a:schemeClr val="bg1"/>
                </a:solidFill>
              </a:rPr>
              <a:t>Osa</a:t>
            </a:r>
            <a:r>
              <a:rPr lang="fi-FI" sz="1000" i="0" baseline="0" dirty="0">
                <a:solidFill>
                  <a:schemeClr val="bg1"/>
                </a:solidFill>
              </a:rPr>
              <a:t> SIJOITTAJA-ryhmää</a:t>
            </a:r>
            <a:endParaRPr lang="fi-FI" sz="1000" i="0" dirty="0">
              <a:solidFill>
                <a:schemeClr val="bg1"/>
              </a:solidFill>
            </a:endParaRPr>
          </a:p>
        </p:txBody>
      </p:sp>
      <p:sp>
        <p:nvSpPr>
          <p:cNvPr id="23" name="Shape 66"/>
          <p:cNvSpPr txBox="1">
            <a:spLocks/>
          </p:cNvSpPr>
          <p:nvPr userDrawn="1"/>
        </p:nvSpPr>
        <p:spPr>
          <a:xfrm>
            <a:off x="88" y="6033917"/>
            <a:ext cx="1462319" cy="83309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-GB" smtClean="0">
                <a:solidFill>
                  <a:srgbClr val="FFFFFF"/>
                </a:solidFill>
              </a:rPr>
              <a:pPr algn="ctr"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58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hape 63" descr="Sivupalkki-CF-SijoittajaPRO-Powerpoint.jpg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2" y="-1"/>
            <a:ext cx="1464804" cy="687821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64"/>
          <p:cNvSpPr txBox="1"/>
          <p:nvPr userDrawn="1"/>
        </p:nvSpPr>
        <p:spPr>
          <a:xfrm>
            <a:off x="75000" y="6130023"/>
            <a:ext cx="1364408" cy="718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Otsikko 1"/>
          <p:cNvSpPr>
            <a:spLocks noGrp="1"/>
          </p:cNvSpPr>
          <p:nvPr>
            <p:ph type="title"/>
          </p:nvPr>
        </p:nvSpPr>
        <p:spPr>
          <a:xfrm>
            <a:off x="6016399" y="404881"/>
            <a:ext cx="5817792" cy="1325563"/>
          </a:xfrm>
        </p:spPr>
        <p:txBody>
          <a:bodyPr/>
          <a:lstStyle>
            <a:lvl1pPr>
              <a:defRPr b="1">
                <a:solidFill>
                  <a:srgbClr val="1B6F1E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10" name="Sisällön paikkamerkki 2"/>
          <p:cNvSpPr>
            <a:spLocks noGrp="1"/>
          </p:cNvSpPr>
          <p:nvPr>
            <p:ph idx="1"/>
          </p:nvPr>
        </p:nvSpPr>
        <p:spPr>
          <a:xfrm>
            <a:off x="6016399" y="1865381"/>
            <a:ext cx="5817792" cy="4351338"/>
          </a:xfrm>
        </p:spPr>
        <p:txBody>
          <a:bodyPr/>
          <a:lstStyle>
            <a:lvl1pPr marL="2286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1" name="Shape 74" descr="sijoittaja-pad.jpg"/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464704" y="0"/>
            <a:ext cx="4330488" cy="687787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uorakulmio 12"/>
          <p:cNvSpPr/>
          <p:nvPr userDrawn="1"/>
        </p:nvSpPr>
        <p:spPr>
          <a:xfrm>
            <a:off x="39744" y="5730644"/>
            <a:ext cx="1410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i="0" dirty="0">
                <a:solidFill>
                  <a:schemeClr val="bg1"/>
                </a:solidFill>
              </a:rPr>
              <a:t>Osa</a:t>
            </a:r>
            <a:r>
              <a:rPr lang="fi-FI" sz="1000" i="0" baseline="0" dirty="0">
                <a:solidFill>
                  <a:schemeClr val="bg1"/>
                </a:solidFill>
              </a:rPr>
              <a:t> SIJOITTAJA-ryhmää</a:t>
            </a:r>
            <a:endParaRPr lang="fi-FI" sz="1000" i="0" dirty="0">
              <a:solidFill>
                <a:schemeClr val="bg1"/>
              </a:solidFill>
            </a:endParaRPr>
          </a:p>
        </p:txBody>
      </p:sp>
      <p:sp>
        <p:nvSpPr>
          <p:cNvPr id="14" name="Shape 66"/>
          <p:cNvSpPr txBox="1">
            <a:spLocks/>
          </p:cNvSpPr>
          <p:nvPr userDrawn="1"/>
        </p:nvSpPr>
        <p:spPr>
          <a:xfrm>
            <a:off x="88" y="6033917"/>
            <a:ext cx="1462319" cy="83309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-GB" smtClean="0">
                <a:solidFill>
                  <a:srgbClr val="FFFFFF"/>
                </a:solidFill>
              </a:rPr>
              <a:pPr algn="ctr"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hape 63" descr="Sivupalkki-CF-SijoittajaPRO-Powerpoint.jpg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2" y="-1"/>
            <a:ext cx="1464804" cy="687821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tsikko 1"/>
          <p:cNvSpPr>
            <a:spLocks noGrp="1"/>
          </p:cNvSpPr>
          <p:nvPr>
            <p:ph type="title"/>
          </p:nvPr>
        </p:nvSpPr>
        <p:spPr>
          <a:xfrm>
            <a:off x="1828710" y="404881"/>
            <a:ext cx="5817792" cy="1325563"/>
          </a:xfrm>
        </p:spPr>
        <p:txBody>
          <a:bodyPr/>
          <a:lstStyle>
            <a:lvl1pPr>
              <a:defRPr b="1">
                <a:solidFill>
                  <a:srgbClr val="1B6F1E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10" name="Sisällön paikkamerkki 2"/>
          <p:cNvSpPr>
            <a:spLocks noGrp="1"/>
          </p:cNvSpPr>
          <p:nvPr>
            <p:ph idx="1"/>
          </p:nvPr>
        </p:nvSpPr>
        <p:spPr>
          <a:xfrm>
            <a:off x="1828710" y="1865381"/>
            <a:ext cx="5817792" cy="4351338"/>
          </a:xfrm>
        </p:spPr>
        <p:txBody>
          <a:bodyPr/>
          <a:lstStyle>
            <a:lvl1pPr marL="2286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8" name="Shape 83" descr="meeting.jpg"/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7874026" y="-2"/>
            <a:ext cx="4317974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uorakulmio 11"/>
          <p:cNvSpPr/>
          <p:nvPr userDrawn="1"/>
        </p:nvSpPr>
        <p:spPr>
          <a:xfrm>
            <a:off x="39744" y="5730644"/>
            <a:ext cx="1410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i="0" dirty="0">
                <a:solidFill>
                  <a:schemeClr val="bg1"/>
                </a:solidFill>
              </a:rPr>
              <a:t>Osa</a:t>
            </a:r>
            <a:r>
              <a:rPr lang="fi-FI" sz="1000" i="0" baseline="0" dirty="0">
                <a:solidFill>
                  <a:schemeClr val="bg1"/>
                </a:solidFill>
              </a:rPr>
              <a:t> SIJOITTAJA-ryhmää</a:t>
            </a:r>
            <a:endParaRPr lang="fi-FI" sz="1000" i="0" dirty="0">
              <a:solidFill>
                <a:schemeClr val="bg1"/>
              </a:solidFill>
            </a:endParaRPr>
          </a:p>
        </p:txBody>
      </p:sp>
      <p:sp>
        <p:nvSpPr>
          <p:cNvPr id="13" name="Shape 66"/>
          <p:cNvSpPr txBox="1">
            <a:spLocks/>
          </p:cNvSpPr>
          <p:nvPr userDrawn="1"/>
        </p:nvSpPr>
        <p:spPr>
          <a:xfrm>
            <a:off x="88" y="6033917"/>
            <a:ext cx="1462319" cy="83309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-GB" smtClean="0">
                <a:solidFill>
                  <a:srgbClr val="FFFFFF"/>
                </a:solidFill>
              </a:rPr>
              <a:pPr algn="ctr"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hape 63" descr="Sivupalkki-CF-SijoittajaPRO-Powerpoint.jpg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2" y="-1"/>
            <a:ext cx="1464804" cy="687821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tsikko 1"/>
          <p:cNvSpPr>
            <a:spLocks noGrp="1"/>
          </p:cNvSpPr>
          <p:nvPr>
            <p:ph type="title"/>
          </p:nvPr>
        </p:nvSpPr>
        <p:spPr>
          <a:xfrm>
            <a:off x="1828710" y="404881"/>
            <a:ext cx="5817792" cy="1325563"/>
          </a:xfrm>
        </p:spPr>
        <p:txBody>
          <a:bodyPr/>
          <a:lstStyle>
            <a:lvl1pPr>
              <a:defRPr b="1">
                <a:solidFill>
                  <a:srgbClr val="1B6F1E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10" name="Sisällön paikkamerkki 2"/>
          <p:cNvSpPr>
            <a:spLocks noGrp="1"/>
          </p:cNvSpPr>
          <p:nvPr>
            <p:ph idx="1"/>
          </p:nvPr>
        </p:nvSpPr>
        <p:spPr>
          <a:xfrm>
            <a:off x="1828710" y="1865381"/>
            <a:ext cx="5817792" cy="4351338"/>
          </a:xfrm>
        </p:spPr>
        <p:txBody>
          <a:bodyPr/>
          <a:lstStyle>
            <a:lvl1pPr marL="2286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>
              <a:buClr>
                <a:srgbClr val="1B6F1E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2" name="Suorakulmio 11"/>
          <p:cNvSpPr/>
          <p:nvPr userDrawn="1"/>
        </p:nvSpPr>
        <p:spPr>
          <a:xfrm>
            <a:off x="39744" y="5730644"/>
            <a:ext cx="1410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i="0" dirty="0">
                <a:solidFill>
                  <a:schemeClr val="bg1"/>
                </a:solidFill>
              </a:rPr>
              <a:t>Osa</a:t>
            </a:r>
            <a:r>
              <a:rPr lang="fi-FI" sz="1000" i="0" baseline="0" dirty="0">
                <a:solidFill>
                  <a:schemeClr val="bg1"/>
                </a:solidFill>
              </a:rPr>
              <a:t> SIJOITTAJA-ryhmää</a:t>
            </a:r>
            <a:endParaRPr lang="fi-FI" sz="1000" i="0" dirty="0">
              <a:solidFill>
                <a:schemeClr val="bg1"/>
              </a:solidFill>
            </a:endParaRPr>
          </a:p>
        </p:txBody>
      </p:sp>
      <p:sp>
        <p:nvSpPr>
          <p:cNvPr id="13" name="Shape 66"/>
          <p:cNvSpPr txBox="1">
            <a:spLocks/>
          </p:cNvSpPr>
          <p:nvPr userDrawn="1"/>
        </p:nvSpPr>
        <p:spPr>
          <a:xfrm>
            <a:off x="88" y="6033917"/>
            <a:ext cx="1462319" cy="83309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-GB" smtClean="0">
                <a:solidFill>
                  <a:srgbClr val="FFFFFF"/>
                </a:solidFill>
              </a:rPr>
              <a:pPr algn="ctr"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49283" y="404881"/>
            <a:ext cx="5817704" cy="1325563"/>
          </a:xfrm>
        </p:spPr>
        <p:txBody>
          <a:bodyPr/>
          <a:lstStyle>
            <a:lvl1pPr>
              <a:defRPr b="1">
                <a:solidFill>
                  <a:srgbClr val="94143C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749283" y="1865381"/>
            <a:ext cx="5817704" cy="4351338"/>
          </a:xfrm>
        </p:spPr>
        <p:txBody>
          <a:bodyPr/>
          <a:lstStyle>
            <a:lvl1pPr marL="228600" indent="-228600">
              <a:buClr>
                <a:srgbClr val="94143C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>
              <a:buClr>
                <a:srgbClr val="94143C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>
              <a:buClr>
                <a:srgbClr val="94143C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>
              <a:buClr>
                <a:srgbClr val="94143C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>
              <a:buClr>
                <a:srgbClr val="94143C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2" name="Shape 64" descr="Sivupalkki-SijoittajaPRO-Powerpoint.jpg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2" y="-1"/>
            <a:ext cx="1462419" cy="686701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65"/>
          <p:cNvSpPr txBox="1"/>
          <p:nvPr userDrawn="1"/>
        </p:nvSpPr>
        <p:spPr>
          <a:xfrm>
            <a:off x="75089" y="6120517"/>
            <a:ext cx="1362188" cy="71774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Shape 66"/>
          <p:cNvSpPr txBox="1">
            <a:spLocks/>
          </p:cNvSpPr>
          <p:nvPr userDrawn="1"/>
        </p:nvSpPr>
        <p:spPr>
          <a:xfrm>
            <a:off x="88" y="6033917"/>
            <a:ext cx="1462319" cy="83309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-GB" smtClean="0">
                <a:solidFill>
                  <a:srgbClr val="FFFFFF"/>
                </a:solidFill>
              </a:rPr>
              <a:pPr algn="ctr"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8" name="Shape 84" descr="ipaddington.jpg"/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7853595" y="0"/>
            <a:ext cx="4338405" cy="68904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uorakulmio 8"/>
          <p:cNvSpPr/>
          <p:nvPr userDrawn="1"/>
        </p:nvSpPr>
        <p:spPr>
          <a:xfrm>
            <a:off x="39744" y="5730644"/>
            <a:ext cx="1410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i="0" dirty="0">
                <a:solidFill>
                  <a:schemeClr val="bg1"/>
                </a:solidFill>
              </a:rPr>
              <a:t>Osa</a:t>
            </a:r>
            <a:r>
              <a:rPr lang="fi-FI" sz="1000" i="0" baseline="0" dirty="0">
                <a:solidFill>
                  <a:schemeClr val="bg1"/>
                </a:solidFill>
              </a:rPr>
              <a:t> SIJOITTAJA-ryhmää</a:t>
            </a:r>
            <a:endParaRPr lang="fi-FI" sz="1000" i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16487" y="404881"/>
            <a:ext cx="5817704" cy="1325563"/>
          </a:xfrm>
        </p:spPr>
        <p:txBody>
          <a:bodyPr/>
          <a:lstStyle>
            <a:lvl1pPr>
              <a:defRPr b="1">
                <a:solidFill>
                  <a:srgbClr val="94143C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16487" y="1865381"/>
            <a:ext cx="5817704" cy="4351338"/>
          </a:xfrm>
        </p:spPr>
        <p:txBody>
          <a:bodyPr/>
          <a:lstStyle>
            <a:lvl1pPr marL="228600" indent="-228600">
              <a:buClr>
                <a:srgbClr val="94143C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>
              <a:buClr>
                <a:srgbClr val="94143C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>
              <a:buClr>
                <a:srgbClr val="94143C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>
              <a:buClr>
                <a:srgbClr val="94143C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>
              <a:buClr>
                <a:srgbClr val="94143C"/>
              </a:buClr>
              <a:buFont typeface="Arial" charset="0"/>
              <a:buChar char="•"/>
              <a:defRPr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2" name="Shape 64" descr="Sivupalkki-SijoittajaPRO-Powerpoint.jpg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2" y="-1"/>
            <a:ext cx="1462419" cy="686701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65"/>
          <p:cNvSpPr txBox="1"/>
          <p:nvPr userDrawn="1"/>
        </p:nvSpPr>
        <p:spPr>
          <a:xfrm>
            <a:off x="75089" y="6120517"/>
            <a:ext cx="1362188" cy="71774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Shape 66"/>
          <p:cNvSpPr txBox="1">
            <a:spLocks/>
          </p:cNvSpPr>
          <p:nvPr userDrawn="1"/>
        </p:nvSpPr>
        <p:spPr>
          <a:xfrm>
            <a:off x="88" y="6033917"/>
            <a:ext cx="1462319" cy="83309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fi-FI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-GB" smtClean="0">
                <a:solidFill>
                  <a:srgbClr val="FFFFFF"/>
                </a:solidFill>
              </a:rPr>
              <a:pPr algn="ctr"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7" name="Shape 75" descr="clapping.jpg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7277" y="0"/>
            <a:ext cx="4323646" cy="686701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uorakulmio 7"/>
          <p:cNvSpPr/>
          <p:nvPr userDrawn="1"/>
        </p:nvSpPr>
        <p:spPr>
          <a:xfrm>
            <a:off x="39744" y="5730644"/>
            <a:ext cx="1410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i="0" dirty="0">
                <a:solidFill>
                  <a:schemeClr val="bg1"/>
                </a:solidFill>
              </a:rPr>
              <a:t>Osa</a:t>
            </a:r>
            <a:r>
              <a:rPr lang="fi-FI" sz="1000" i="0" baseline="0" dirty="0">
                <a:solidFill>
                  <a:schemeClr val="bg1"/>
                </a:solidFill>
              </a:rPr>
              <a:t> SIJOITTAJA-ryhmää</a:t>
            </a:r>
            <a:endParaRPr lang="fi-FI" sz="1000" i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81C34-3B9E-C14D-BCD5-409CFCC0EB69}" type="datetimeFigureOut">
              <a:rPr lang="fi-FI" smtClean="0"/>
              <a:t>5.6.2018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5F82D-36A3-124A-8DE6-303104F3B2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873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6" r:id="rId3"/>
    <p:sldLayoutId id="2147483667" r:id="rId4"/>
    <p:sldLayoutId id="2147483668" r:id="rId5"/>
    <p:sldLayoutId id="2147483650" r:id="rId6"/>
    <p:sldLayoutId id="2147483662" r:id="rId7"/>
    <p:sldLayoutId id="2147483663" r:id="rId8"/>
    <p:sldLayoutId id="2147483664" r:id="rId9"/>
    <p:sldLayoutId id="2147483661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dor.com/fi/pitches/912" TargetMode="External"/><Relationship Id="rId2" Type="http://schemas.openxmlformats.org/officeDocument/2006/relationships/hyperlink" Target="https://www.treamer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pl.fi/media/liitetiedostot/tutkimukset/digitalisaatio_raportti_henkilostopalveluyritykset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ceurope.org/fileadmin/templates/ciett/docs/WEC_Economic_Report_2018_Edition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ceurope.org/uploads/media/John_Nurthen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kauppalehti.fi/uutiset/elakevakuuttaja-etera-sijoitti-miljoonan-rakennusalan-tyonvalitysfirmaan/Ji6vQZpf" TargetMode="External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orkpilots.fi/2018/05/31/lehdistotiedote-keikkatyon-start-up-workpilots-kasvaa-ja-laajentaa-ruotsiin/" TargetMode="External"/><Relationship Id="rId5" Type="http://schemas.openxmlformats.org/officeDocument/2006/relationships/hyperlink" Target="http://viisitahtea.com/artikkelit-2/ravintola-alan-tyonvalityssovellus-sumpli-sai-550-000-euron-siemenrahoituksen-tavoitteena-laajentua-suomen-lisaksi-maailmalle/" TargetMode="External"/><Relationship Id="rId4" Type="http://schemas.openxmlformats.org/officeDocument/2006/relationships/hyperlink" Target="https://www.kauppalehti.fi/uutiset/henkilostovuokrausyritys-aikoo-laittaa-tekoalyn-toihin-ja-yli-kymmenkertaistaa-liikevaihtonsa-viidessa-vuodessa/j6wyRBzv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map.startuplithuania.lt/companies/wonolo" TargetMode="External"/><Relationship Id="rId13" Type="http://schemas.openxmlformats.org/officeDocument/2006/relationships/image" Target="../media/image15.png"/><Relationship Id="rId3" Type="http://schemas.openxmlformats.org/officeDocument/2006/relationships/hyperlink" Target="https://techcrunch.com/2016/06/14/jobandtalent-gets-42m-series-b-after-pivoting-to-mobilize-hiring-for-smes/" TargetMode="External"/><Relationship Id="rId7" Type="http://schemas.openxmlformats.org/officeDocument/2006/relationships/hyperlink" Target="https://blogs.wsj.com/venturecapital/2015/05/15/wonolo-a-startup-backed-by-coca-cola-founders-raises-seed-funding/" TargetMode="External"/><Relationship Id="rId12" Type="http://schemas.openxmlformats.org/officeDocument/2006/relationships/image" Target="../media/image18.png"/><Relationship Id="rId2" Type="http://schemas.openxmlformats.org/officeDocument/2006/relationships/hyperlink" Target="https://app.dealroom.co/companies/jobandtal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hyperlink" Target="https://techcrunch.com/2017/03/10/jobtoday-inks-35m-media-for-equity-deal-with-european-broadcasters/" TargetMode="External"/><Relationship Id="rId5" Type="http://schemas.openxmlformats.org/officeDocument/2006/relationships/hyperlink" Target="https://techcrunch.com/2017/05/22/cornerjob-bags-19m-to-keep-growing-its-blue-collar-hiring-platform/" TargetMode="External"/><Relationship Id="rId10" Type="http://schemas.openxmlformats.org/officeDocument/2006/relationships/hyperlink" Target="https://app.dealroom.co/companies/job_today" TargetMode="External"/><Relationship Id="rId4" Type="http://schemas.openxmlformats.org/officeDocument/2006/relationships/hyperlink" Target="https://app.dealroom.co/companies/cornerjob/" TargetMode="External"/><Relationship Id="rId9" Type="http://schemas.openxmlformats.org/officeDocument/2006/relationships/hyperlink" Target="https://techcrunch.com/2018/04/18/wonolo-picks-up-13m-to-create-a-way-to-connect-temp-workers-with-companies/" TargetMode="External"/><Relationship Id="rId1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cglobal.org/fileadmin/templates/ciett/docs/Economic_Report/WEC_Economic_report_2017_Final.pdf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eceurope.org/uploads/media/John_Nurthen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dor.com/fi/pitches/912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nvesdor.com/fi/pitches/912/threa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Analyysissa </a:t>
            </a:r>
            <a:r>
              <a:rPr lang="fi-FI" dirty="0" err="1"/>
              <a:t>Treamer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Työnvälityksen tulevaisuus ja houkutteleva sijoitusmahdollisuus?</a:t>
            </a:r>
          </a:p>
        </p:txBody>
      </p:sp>
    </p:spTree>
    <p:extLst>
      <p:ext uri="{BB962C8B-B14F-4D97-AF65-F5344CB8AC3E}">
        <p14:creationId xmlns:p14="http://schemas.microsoft.com/office/powerpoint/2010/main" val="1924994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94477" y="404881"/>
            <a:ext cx="9939714" cy="1325563"/>
          </a:xfrm>
        </p:spPr>
        <p:txBody>
          <a:bodyPr/>
          <a:lstStyle/>
          <a:p>
            <a:r>
              <a:rPr lang="fi-FI" dirty="0" err="1"/>
              <a:t>Treamer</a:t>
            </a:r>
            <a:r>
              <a:rPr lang="fi-FI" dirty="0"/>
              <a:t> – Työnvälityksen tulevaisuus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 err="1">
                <a:hlinkClick r:id="rId2"/>
              </a:rPr>
              <a:t>Treamer</a:t>
            </a:r>
            <a:r>
              <a:rPr lang="fi-FI" dirty="0"/>
              <a:t> on </a:t>
            </a:r>
            <a:r>
              <a:rPr lang="fi-FI" b="1" dirty="0"/>
              <a:t>digitaalinen työnvälitysalusta</a:t>
            </a:r>
          </a:p>
          <a:p>
            <a:r>
              <a:rPr lang="fi-FI" dirty="0" err="1"/>
              <a:t>Treamer</a:t>
            </a:r>
            <a:r>
              <a:rPr lang="fi-FI" dirty="0"/>
              <a:t> on työnvälityksen kasvuyhtiö, joka yhdistää suorittavan työn tekijät ja heitä etsivät yritykset. Mobiilisovellukseen pohjautuva alusta pyrkii tekemään tilapäistyöntekijöiden palkkaamisesta nopeaa ja reilua.</a:t>
            </a:r>
          </a:p>
          <a:p>
            <a:r>
              <a:rPr lang="fi-FI" dirty="0" err="1"/>
              <a:t>Treamerin</a:t>
            </a:r>
            <a:r>
              <a:rPr lang="fi-FI" dirty="0"/>
              <a:t> perustivat vuonna 2015 </a:t>
            </a:r>
            <a:r>
              <a:rPr lang="fi-FI" b="1" dirty="0"/>
              <a:t>Peter </a:t>
            </a:r>
            <a:r>
              <a:rPr lang="fi-FI" b="1" dirty="0" err="1"/>
              <a:t>Sazonov</a:t>
            </a:r>
            <a:r>
              <a:rPr lang="fi-FI" dirty="0"/>
              <a:t>, </a:t>
            </a:r>
            <a:r>
              <a:rPr lang="fi-FI" b="1" dirty="0"/>
              <a:t>Maija Itkonen</a:t>
            </a:r>
            <a:r>
              <a:rPr lang="fi-FI" dirty="0"/>
              <a:t>,  </a:t>
            </a:r>
            <a:r>
              <a:rPr lang="fi-FI" b="1" dirty="0"/>
              <a:t>Matias Mäkitalo</a:t>
            </a:r>
            <a:r>
              <a:rPr lang="fi-FI" dirty="0"/>
              <a:t> sekä </a:t>
            </a:r>
            <a:r>
              <a:rPr lang="fi-FI" b="1" dirty="0"/>
              <a:t>Miikka Mäkitalo</a:t>
            </a:r>
            <a:r>
              <a:rPr lang="fi-FI" dirty="0"/>
              <a:t>.</a:t>
            </a:r>
          </a:p>
          <a:p>
            <a:r>
              <a:rPr lang="fi-FI" dirty="0"/>
              <a:t>Taustajoukoissa rahoittajina henkilöstöpalvelualan </a:t>
            </a:r>
            <a:r>
              <a:rPr lang="fi-FI" b="1" dirty="0"/>
              <a:t>Varamiespalvelu Group </a:t>
            </a:r>
            <a:r>
              <a:rPr lang="fi-FI" dirty="0"/>
              <a:t>ja </a:t>
            </a:r>
            <a:r>
              <a:rPr lang="fi-FI" b="1" dirty="0"/>
              <a:t>Nordic Business Group</a:t>
            </a:r>
            <a:r>
              <a:rPr lang="fi-FI" dirty="0"/>
              <a:t>.</a:t>
            </a:r>
          </a:p>
          <a:p>
            <a:r>
              <a:rPr lang="fi-FI" dirty="0" err="1"/>
              <a:t>Treamer</a:t>
            </a:r>
            <a:r>
              <a:rPr lang="fi-FI" dirty="0"/>
              <a:t> kerää sijoittajilta osakeannilla </a:t>
            </a:r>
            <a:r>
              <a:rPr lang="fi-FI" dirty="0" err="1">
                <a:hlinkClick r:id="rId3"/>
              </a:rPr>
              <a:t>Invesdorissa</a:t>
            </a:r>
            <a:r>
              <a:rPr lang="fi-FI" dirty="0"/>
              <a:t> 150-438 t€. Yhtiön valuaatio osakeannissa on noin 2 miljoonaa euroa. </a:t>
            </a:r>
          </a:p>
          <a:p>
            <a:r>
              <a:rPr lang="fi-FI" dirty="0"/>
              <a:t>Julkisen annin avauspäivään mennessä oli merkittynä yli 120 t€. Julkinen osakeanti päättyy 18.6.2018. Kerätyt varat käytetään myynnin kehittämiseen (70 %) ja markkinointiin (30 %).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89408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94476" y="404881"/>
            <a:ext cx="10297523" cy="1325563"/>
          </a:xfrm>
        </p:spPr>
        <p:txBody>
          <a:bodyPr/>
          <a:lstStyle/>
          <a:p>
            <a:r>
              <a:rPr lang="fi-FI" dirty="0"/>
              <a:t>Lukuisia palkintoja ja kunniamainintoja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i="1" dirty="0"/>
              <a:t>”Digialan lupaavimmat kasvuyritykset valittiin - </a:t>
            </a:r>
            <a:r>
              <a:rPr lang="fi-FI" i="1" dirty="0" err="1"/>
              <a:t>Treamer</a:t>
            </a:r>
            <a:r>
              <a:rPr lang="fi-FI" i="1" dirty="0"/>
              <a:t> voittoon työllistämissovelluksellaan” </a:t>
            </a:r>
          </a:p>
          <a:p>
            <a:pPr marL="0" indent="0">
              <a:buNone/>
            </a:pPr>
            <a:r>
              <a:rPr lang="fi-FI" b="1" dirty="0"/>
              <a:t>– Kasvu Open 2016</a:t>
            </a:r>
          </a:p>
          <a:p>
            <a:pPr marL="0" indent="0">
              <a:buNone/>
            </a:pPr>
            <a:r>
              <a:rPr lang="fi-FI" i="1" dirty="0"/>
              <a:t>”</a:t>
            </a:r>
            <a:r>
              <a:rPr lang="en-US" i="1" dirty="0"/>
              <a:t> </a:t>
            </a:r>
            <a:r>
              <a:rPr lang="en-US" i="1" dirty="0" err="1"/>
              <a:t>Treamer</a:t>
            </a:r>
            <a:r>
              <a:rPr lang="en-US" i="1" dirty="0"/>
              <a:t> is one of the TOP 30 promising startups in the Nordics and Baltics” </a:t>
            </a:r>
          </a:p>
          <a:p>
            <a:pPr marL="0" indent="0">
              <a:buNone/>
            </a:pPr>
            <a:r>
              <a:rPr lang="fi-FI" b="1" dirty="0"/>
              <a:t>–</a:t>
            </a:r>
            <a:r>
              <a:rPr lang="en-US" b="1" dirty="0"/>
              <a:t> Arctic15 &amp; </a:t>
            </a:r>
            <a:r>
              <a:rPr lang="en-US" b="1" dirty="0" err="1"/>
              <a:t>FiBAN</a:t>
            </a:r>
            <a:r>
              <a:rPr lang="en-US" b="1" dirty="0"/>
              <a:t> 2018</a:t>
            </a:r>
          </a:p>
          <a:p>
            <a:pPr marL="0" indent="0">
              <a:buNone/>
            </a:pPr>
            <a:r>
              <a:rPr lang="fi-FI" i="1" dirty="0"/>
              <a:t>”</a:t>
            </a:r>
            <a:r>
              <a:rPr lang="fi-FI" i="1" dirty="0" err="1"/>
              <a:t>Treamer</a:t>
            </a:r>
            <a:r>
              <a:rPr lang="fi-FI" i="1" dirty="0"/>
              <a:t> valikoitui TOP 15 lupaavimman startup-yrityksen joukkoon” </a:t>
            </a:r>
          </a:p>
          <a:p>
            <a:pPr marL="0" indent="0">
              <a:buNone/>
            </a:pPr>
            <a:r>
              <a:rPr lang="fi-FI" b="1" dirty="0"/>
              <a:t>–</a:t>
            </a:r>
            <a:r>
              <a:rPr lang="en-US" b="1" dirty="0"/>
              <a:t> Arctic15 2018</a:t>
            </a: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3610519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CB3AF-3AB1-4459-8085-0EE18FB8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Markkina-ajurit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0B7D0-C847-4330-9782-027280725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b="1" dirty="0"/>
              <a:t>Henkilöstön ulkoistaminen</a:t>
            </a:r>
            <a:r>
              <a:rPr lang="fi-FI" dirty="0"/>
              <a:t> ja </a:t>
            </a:r>
            <a:r>
              <a:rPr lang="fi-FI" b="1" dirty="0"/>
              <a:t>digitalisaatio</a:t>
            </a:r>
            <a:r>
              <a:rPr lang="fi-FI" dirty="0"/>
              <a:t> ovat kasvavia trendejä, jotka kasvattavat ja mullistavat henkilöstövuokrausalaa </a:t>
            </a:r>
          </a:p>
          <a:p>
            <a:r>
              <a:rPr lang="fi-FI" dirty="0"/>
              <a:t>Henkilöstön ulkoistaminen tarjoaa yrityksille joustavuutta, säästöjä ja tehokkuutta</a:t>
            </a:r>
          </a:p>
          <a:p>
            <a:pPr lvl="1"/>
            <a:r>
              <a:rPr lang="fi-FI" dirty="0"/>
              <a:t>sairauslomien hallinta,</a:t>
            </a:r>
          </a:p>
          <a:p>
            <a:pPr lvl="1"/>
            <a:r>
              <a:rPr lang="fi-FI" dirty="0"/>
              <a:t>projektiluonteiset työtehtävät,</a:t>
            </a:r>
          </a:p>
          <a:p>
            <a:pPr lvl="1"/>
            <a:r>
              <a:rPr lang="fi-FI" dirty="0"/>
              <a:t>kausiluonteiset toimialat jne.</a:t>
            </a:r>
          </a:p>
          <a:p>
            <a:r>
              <a:rPr lang="fi-FI" dirty="0"/>
              <a:t>Henkilöstöpalveluyritysten liiton teettämän </a:t>
            </a:r>
            <a:r>
              <a:rPr lang="fi-FI" dirty="0">
                <a:hlinkClick r:id="rId2"/>
              </a:rPr>
              <a:t>kyselyn</a:t>
            </a:r>
            <a:r>
              <a:rPr lang="fi-FI" dirty="0"/>
              <a:t> mukaan henkilöstövuokrausalalla on valmistuttu heikosti uusien digitaalisten toimijoiden saapumiseen markkinalle, ja kotimarkkinalla kilpailu on toistaiseksi vähäistä.</a:t>
            </a:r>
          </a:p>
        </p:txBody>
      </p:sp>
    </p:spTree>
    <p:extLst>
      <p:ext uri="{BB962C8B-B14F-4D97-AF65-F5344CB8AC3E}">
        <p14:creationId xmlns:p14="http://schemas.microsoft.com/office/powerpoint/2010/main" val="3687992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5CA73-1CAA-4B90-9EC9-2AC33725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Markkinan koko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485B0-5D33-4246-BA5E-953B0EE4D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4477" y="1865381"/>
            <a:ext cx="9939714" cy="435133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fi-FI" dirty="0"/>
              <a:t>Koko henkilöstöpalveluala Suomessa n. 2,18 mrd. € (vuonna 2016)</a:t>
            </a:r>
          </a:p>
          <a:p>
            <a:pPr lvl="0"/>
            <a:r>
              <a:rPr lang="fi-FI" dirty="0"/>
              <a:t>Suomessa alalla toimii karkeasti noin 500-600 vakiintunutta yritystä</a:t>
            </a:r>
          </a:p>
          <a:p>
            <a:pPr lvl="0"/>
            <a:r>
              <a:rPr lang="fi-FI" dirty="0"/>
              <a:t>20 suurimman yrityksen osuus noin 84 %</a:t>
            </a:r>
          </a:p>
          <a:p>
            <a:pPr lvl="0"/>
            <a:r>
              <a:rPr lang="fi-FI" dirty="0"/>
              <a:t>Henkilöstövuokrausmarkkinan koko liikevaihdolla mitattuna Suomessa n. 1,6 mrd. €</a:t>
            </a:r>
            <a:r>
              <a:rPr lang="fi-FI" baseline="30000" dirty="0"/>
              <a:t> </a:t>
            </a:r>
            <a:r>
              <a:rPr lang="fi-FI" dirty="0"/>
              <a:t>ja Euroopassa 139 mrd. €</a:t>
            </a:r>
          </a:p>
          <a:p>
            <a:pPr lvl="0"/>
            <a:r>
              <a:rPr lang="fi-FI" dirty="0" err="1"/>
              <a:t>Treamerin</a:t>
            </a:r>
            <a:r>
              <a:rPr lang="fi-FI" dirty="0"/>
              <a:t> pääfokuksena matalan osaamisen tehtävät, joiden osuus alasta globaalisti 24 % . 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fi-FI" dirty="0"/>
              <a:t>Suomessa potentiaalisen markkinan koko arviolta 380 milj. € ja Euroopassa 33 </a:t>
            </a:r>
            <a:r>
              <a:rPr lang="fi-FI" dirty="0" err="1"/>
              <a:t>mrd</a:t>
            </a:r>
            <a:r>
              <a:rPr lang="fi-FI" dirty="0"/>
              <a:t> €</a:t>
            </a:r>
          </a:p>
          <a:p>
            <a:pPr lvl="0"/>
            <a:r>
              <a:rPr lang="fi-FI" dirty="0"/>
              <a:t>Digitaaliset henkilövuokrauspalvelut vasta alkutekijöissään, mobiilisovelluksiin pohjautuvat palvelut ovat ilmaantuneet maailman markkinoille vasta muutaman viimeisen vuoden aikana.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fi-FI" dirty="0" err="1"/>
              <a:t>Treamer</a:t>
            </a:r>
            <a:r>
              <a:rPr lang="fi-FI" dirty="0"/>
              <a:t> etulinjassa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8B624B-9BAD-4F8D-B4AA-5FC546447E21}"/>
              </a:ext>
            </a:extLst>
          </p:cNvPr>
          <p:cNvSpPr txBox="1"/>
          <p:nvPr/>
        </p:nvSpPr>
        <p:spPr>
          <a:xfrm>
            <a:off x="1523541" y="6351656"/>
            <a:ext cx="5674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>
                <a:solidFill>
                  <a:srgbClr val="666666"/>
                </a:solidFill>
              </a:rPr>
              <a:t>Lähteet: Tilastokeskus, </a:t>
            </a:r>
            <a:r>
              <a:rPr lang="fi-FI" sz="1600" dirty="0" err="1">
                <a:solidFill>
                  <a:srgbClr val="666666"/>
                </a:solidFill>
              </a:rPr>
              <a:t>Inderes</a:t>
            </a:r>
            <a:r>
              <a:rPr lang="fi-FI" sz="1600" dirty="0">
                <a:solidFill>
                  <a:srgbClr val="666666"/>
                </a:solidFill>
              </a:rPr>
              <a:t>, </a:t>
            </a:r>
            <a:r>
              <a:rPr lang="fi-FI" sz="1600" dirty="0">
                <a:solidFill>
                  <a:srgbClr val="666666"/>
                </a:solidFill>
                <a:hlinkClick r:id="rId2"/>
              </a:rPr>
              <a:t>World </a:t>
            </a:r>
            <a:r>
              <a:rPr lang="fi-FI" sz="1600" dirty="0" err="1">
                <a:solidFill>
                  <a:srgbClr val="666666"/>
                </a:solidFill>
                <a:hlinkClick r:id="rId2"/>
              </a:rPr>
              <a:t>Employment</a:t>
            </a:r>
            <a:r>
              <a:rPr lang="fi-FI" sz="1600" dirty="0">
                <a:solidFill>
                  <a:srgbClr val="666666"/>
                </a:solidFill>
                <a:hlinkClick r:id="rId2"/>
              </a:rPr>
              <a:t> </a:t>
            </a:r>
            <a:r>
              <a:rPr lang="fi-FI" sz="1600" dirty="0" err="1">
                <a:solidFill>
                  <a:srgbClr val="666666"/>
                </a:solidFill>
                <a:hlinkClick r:id="rId2"/>
              </a:rPr>
              <a:t>Confederation</a:t>
            </a: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1252794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A682D-802B-4288-AD06-B355E7C92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Markkinan kasvu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54827-6957-416F-B6FD-FEFD7DE53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4477" y="1865381"/>
            <a:ext cx="9939714" cy="435133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fi-FI" dirty="0"/>
              <a:t>1,25 mrd. € (2010) -&gt; 2,18 mrd. € (2016), henkilöstöpalvelualan liikevaihdon kasvu keskimäärin 10 % </a:t>
            </a:r>
          </a:p>
          <a:p>
            <a:pPr lvl="0"/>
            <a:r>
              <a:rPr lang="fi-FI" dirty="0"/>
              <a:t>Kasvu hyvin epätasaista ja suhdanneherkkää:</a:t>
            </a:r>
          </a:p>
          <a:p>
            <a:pPr lvl="1"/>
            <a:r>
              <a:rPr lang="fi-FI" dirty="0"/>
              <a:t>Vuonna 2013 alan liikevaihto laski lähes 6 %</a:t>
            </a:r>
          </a:p>
          <a:p>
            <a:pPr lvl="1"/>
            <a:r>
              <a:rPr lang="fi-FI" dirty="0"/>
              <a:t>Vuonna 2016 alan liikevaihto kasvoi lähes 18 %</a:t>
            </a:r>
          </a:p>
          <a:p>
            <a:pPr lvl="0"/>
            <a:r>
              <a:rPr lang="fi-FI" dirty="0"/>
              <a:t>Markkinan koko on vielä suhteellisen pieni suhteessa työllisten kokonaismäärään, minkä vuoksi suhteelliset kasvuluvut ovat korkeita ja heilahtelut korkeita. </a:t>
            </a:r>
          </a:p>
          <a:p>
            <a:r>
              <a:rPr lang="fi-FI" dirty="0"/>
              <a:t>Digitaalisten työnvälitysalustojen liikevaihdon kasvuksi ennustetaan lähivuosina jopa 40-60 % vuodessa (perinteisten henkilövuokrauspalvelujen kasvuennuste 5-10 % / vuosi)</a:t>
            </a:r>
            <a:endParaRPr lang="fi-FI" baseline="30000" dirty="0"/>
          </a:p>
          <a:p>
            <a:pPr lvl="0"/>
            <a:endParaRPr lang="fi-FI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7AB1B4-0E80-4E98-9AA9-A340873BE271}"/>
              </a:ext>
            </a:extLst>
          </p:cNvPr>
          <p:cNvSpPr txBox="1"/>
          <p:nvPr/>
        </p:nvSpPr>
        <p:spPr>
          <a:xfrm>
            <a:off x="1532168" y="6351656"/>
            <a:ext cx="41821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>
                <a:solidFill>
                  <a:srgbClr val="666666"/>
                </a:solidFill>
              </a:rPr>
              <a:t>Lähteet: Tilastokeskus, </a:t>
            </a:r>
            <a:r>
              <a:rPr lang="fi-FI" sz="1600" dirty="0" err="1">
                <a:hlinkClick r:id="rId2"/>
              </a:rPr>
              <a:t>Staffing</a:t>
            </a:r>
            <a:r>
              <a:rPr lang="fi-FI" sz="1600" dirty="0">
                <a:hlinkClick r:id="rId2"/>
              </a:rPr>
              <a:t> Industry Analysis</a:t>
            </a: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2110044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B42E7-87DB-4C36-B9B4-CB877708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Onko valuaatio järkevä?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2958F-E7A2-4591-9FD2-573EC64BA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4476" y="1865381"/>
            <a:ext cx="5789839" cy="4351338"/>
          </a:xfrm>
        </p:spPr>
        <p:txBody>
          <a:bodyPr>
            <a:normAutofit/>
          </a:bodyPr>
          <a:lstStyle/>
          <a:p>
            <a:r>
              <a:rPr lang="fi-FI" sz="2600" dirty="0"/>
              <a:t>Uskomme näin. Valuaatio vaikuttaa houkuttelevalta, mikäli </a:t>
            </a:r>
            <a:r>
              <a:rPr lang="fi-FI" sz="2600" dirty="0" err="1"/>
              <a:t>Treamerin</a:t>
            </a:r>
            <a:r>
              <a:rPr lang="fi-FI" sz="2600" dirty="0"/>
              <a:t> kasvuennusteet toteutuvat.</a:t>
            </a:r>
          </a:p>
          <a:p>
            <a:r>
              <a:rPr lang="fi-FI" sz="2600" dirty="0"/>
              <a:t>Arvonmääritys (</a:t>
            </a:r>
            <a:r>
              <a:rPr lang="fi-FI" sz="2600" dirty="0" err="1"/>
              <a:t>pre</a:t>
            </a:r>
            <a:r>
              <a:rPr lang="fi-FI" sz="2600" dirty="0"/>
              <a:t>-money): 2 001 323,40 EUR</a:t>
            </a:r>
          </a:p>
          <a:p>
            <a:r>
              <a:rPr lang="fi-FI" sz="2600" dirty="0"/>
              <a:t>Vastaavat palvelut ovat Suomessa ja maailmalla herättäneet paljon kiinnostusta, moninkertaistaneet arvonsa muutamassa vuodessa ja keränneet miljoonien rahoituksia sijoittajilta.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BB0F15-00E7-421F-8DD4-C7430F6DF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356" y="-6733"/>
            <a:ext cx="4323644" cy="686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42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8738433-AEE4-4A61-A847-F3FD01A4F8B4}"/>
              </a:ext>
            </a:extLst>
          </p:cNvPr>
          <p:cNvSpPr txBox="1">
            <a:spLocks/>
          </p:cNvSpPr>
          <p:nvPr/>
        </p:nvSpPr>
        <p:spPr>
          <a:xfrm>
            <a:off x="8146501" y="399517"/>
            <a:ext cx="349442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156F8F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pPr algn="ctr"/>
            <a:endParaRPr lang="fi-FI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B5DC931-7B07-4A3A-A657-0B2F49B75C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195486"/>
              </p:ext>
            </p:extLst>
          </p:nvPr>
        </p:nvGraphicFramePr>
        <p:xfrm>
          <a:off x="1701208" y="182585"/>
          <a:ext cx="9939715" cy="6368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929">
                  <a:extLst>
                    <a:ext uri="{9D8B030D-6E8A-4147-A177-3AD203B41FA5}">
                      <a16:colId xmlns:a16="http://schemas.microsoft.com/office/drawing/2014/main" val="4143545357"/>
                    </a:ext>
                  </a:extLst>
                </a:gridCol>
                <a:gridCol w="2484929">
                  <a:extLst>
                    <a:ext uri="{9D8B030D-6E8A-4147-A177-3AD203B41FA5}">
                      <a16:colId xmlns:a16="http://schemas.microsoft.com/office/drawing/2014/main" val="3609892024"/>
                    </a:ext>
                  </a:extLst>
                </a:gridCol>
                <a:gridCol w="2723238">
                  <a:extLst>
                    <a:ext uri="{9D8B030D-6E8A-4147-A177-3AD203B41FA5}">
                      <a16:colId xmlns:a16="http://schemas.microsoft.com/office/drawing/2014/main" val="3992289541"/>
                    </a:ext>
                  </a:extLst>
                </a:gridCol>
                <a:gridCol w="2246619">
                  <a:extLst>
                    <a:ext uri="{9D8B030D-6E8A-4147-A177-3AD203B41FA5}">
                      <a16:colId xmlns:a16="http://schemas.microsoft.com/office/drawing/2014/main" val="1746589835"/>
                    </a:ext>
                  </a:extLst>
                </a:gridCol>
              </a:tblGrid>
              <a:tr h="900000">
                <a:tc>
                  <a:txBody>
                    <a:bodyPr/>
                    <a:lstStyle/>
                    <a:p>
                      <a:pPr algn="ctr"/>
                      <a:r>
                        <a:rPr lang="fi-FI" sz="2800" dirty="0">
                          <a:latin typeface="Corbel" panose="020B0503020204020204" pitchFamily="34" charset="0"/>
                        </a:rPr>
                        <a:t>Yritys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F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800" dirty="0">
                          <a:latin typeface="Corbel" panose="020B0503020204020204" pitchFamily="34" charset="0"/>
                        </a:rPr>
                        <a:t>Kuvaus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F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800" dirty="0">
                          <a:latin typeface="Corbel" panose="020B0503020204020204" pitchFamily="34" charset="0"/>
                        </a:rPr>
                        <a:t>Maa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F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800" dirty="0">
                          <a:latin typeface="Corbel" panose="020B0503020204020204" pitchFamily="34" charset="0"/>
                        </a:rPr>
                        <a:t>Valuaatio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53664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Keikkatyöläisten työnvälitysalusta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Suomi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2,0 M€ (2018)*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89022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Rakennusalan työnvälitysalusta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Suomi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4 M€ (2017)*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715508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Maailman johtava työnvälitysalusta (yli 10 milj. rekisteröitynyttä)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Corbel" panose="020B0503020204020204" pitchFamily="34" charset="0"/>
                        </a:rPr>
                        <a:t>Espanja, Meksiko, Kolumbia ja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Corbel" panose="020B0503020204020204" pitchFamily="34" charset="0"/>
                        </a:rPr>
                        <a:t>Iso-Britannia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168-252 M$ (2016)**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095838"/>
                  </a:ext>
                </a:extLst>
              </a:tr>
              <a:tr h="939681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Barcelonasta nouseva tuntityöläisten työnvälitysalusta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Corbel" panose="020B0503020204020204" pitchFamily="34" charset="0"/>
                        </a:rPr>
                        <a:t>Ranska, Italia, Espanja ja Meksiko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86,6 M€ (2017)**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394554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Coca-Colan tukema Yhdysvaltalaislähtöinen työnvälitysalusta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Corbel" panose="020B0503020204020204" pitchFamily="34" charset="0"/>
                        </a:rPr>
                        <a:t>Yhdysvallat, Filippiinit ja Vietnam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7,5 M$ (2016)**</a:t>
                      </a:r>
                    </a:p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52-78 M$ (2018)**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04038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Iso-Britannian johtava työnvälityssovellus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latin typeface="Corbel" panose="020B0503020204020204" pitchFamily="34" charset="0"/>
                        </a:rPr>
                        <a:t>Iso-Britannia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>
                          <a:latin typeface="Corbel" panose="020B0503020204020204" pitchFamily="34" charset="0"/>
                        </a:rPr>
                        <a:t>128-191 M€ (2017)**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200283"/>
                  </a:ext>
                </a:extLst>
              </a:tr>
            </a:tbl>
          </a:graphicData>
        </a:graphic>
      </p:graphicFrame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A8EC2235-5790-4554-A67D-AE5A79A1B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480" y="2057639"/>
            <a:ext cx="2131297" cy="770600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2A96C400-CFA1-4D8B-9916-94C0622AF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480" y="3124791"/>
            <a:ext cx="2131297" cy="4843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AE0B87-D967-435A-8184-D9906D266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0387" y="4037489"/>
            <a:ext cx="2203481" cy="4843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FC62F8-9341-4D36-976A-7376DE311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5130" y="4804185"/>
            <a:ext cx="1633993" cy="8086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D169B5B-33D4-42F8-8BD1-AB76E5E956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5301" y="5671353"/>
            <a:ext cx="1033649" cy="86367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6AFD418-376A-46A1-A216-B7847B9FCDD8}"/>
              </a:ext>
            </a:extLst>
          </p:cNvPr>
          <p:cNvSpPr txBox="1"/>
          <p:nvPr/>
        </p:nvSpPr>
        <p:spPr>
          <a:xfrm>
            <a:off x="1523541" y="6537814"/>
            <a:ext cx="5753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>
                <a:solidFill>
                  <a:srgbClr val="666666"/>
                </a:solidFill>
              </a:rPr>
              <a:t>* Arvioitu </a:t>
            </a:r>
            <a:r>
              <a:rPr lang="fi-FI" sz="1600" dirty="0" err="1">
                <a:solidFill>
                  <a:srgbClr val="666666"/>
                </a:solidFill>
              </a:rPr>
              <a:t>pre</a:t>
            </a:r>
            <a:r>
              <a:rPr lang="fi-FI" sz="1600" dirty="0">
                <a:solidFill>
                  <a:srgbClr val="666666"/>
                </a:solidFill>
              </a:rPr>
              <a:t>-money -valuaatio, ** Arvioitu post-money -valuaatio</a:t>
            </a:r>
            <a:endParaRPr lang="fi-FI" sz="16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D3D6761-26BF-45F7-BCC8-F5FA53A8C2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0387" y="1245126"/>
            <a:ext cx="2167390" cy="59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75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B2190-6C7D-47F7-A863-50C340E3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Kilpailevat työnvälitysalustat Suomessa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F955785-9AB1-4321-AAD3-2975924960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4477" y="1730445"/>
            <a:ext cx="2496368" cy="90259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D50E3E-450A-4C83-813E-AFF0A7F9083D}"/>
              </a:ext>
            </a:extLst>
          </p:cNvPr>
          <p:cNvSpPr txBox="1">
            <a:spLocks/>
          </p:cNvSpPr>
          <p:nvPr/>
        </p:nvSpPr>
        <p:spPr>
          <a:xfrm>
            <a:off x="1772161" y="2885841"/>
            <a:ext cx="3386435" cy="38019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200" dirty="0"/>
              <a:t>Rakennusalan työnvälitysalusta</a:t>
            </a:r>
          </a:p>
          <a:p>
            <a:r>
              <a:rPr lang="fi-FI" sz="2200" dirty="0"/>
              <a:t>Liikevaihto: 9,2 M€ (2017)</a:t>
            </a:r>
          </a:p>
          <a:p>
            <a:r>
              <a:rPr lang="fi-FI" sz="2200" dirty="0"/>
              <a:t>Liikevoitto-%: -2 % (2017)</a:t>
            </a:r>
          </a:p>
          <a:p>
            <a:r>
              <a:rPr lang="fi-FI" sz="2200" dirty="0"/>
              <a:t>Tavoitteena yli 100 M€ liikevaihto vuonna 2023</a:t>
            </a:r>
          </a:p>
          <a:p>
            <a:r>
              <a:rPr lang="fi-FI" sz="2200" dirty="0"/>
              <a:t>Keräsi lehtitietojen mukaan yli 1 M€ rahoitusta </a:t>
            </a:r>
            <a:r>
              <a:rPr lang="fi-FI" sz="2200" dirty="0" err="1"/>
              <a:t>Eteralta</a:t>
            </a:r>
            <a:r>
              <a:rPr lang="fi-FI" sz="2200" dirty="0"/>
              <a:t> vuonna 2017 (19,9% osuus yhtiöstä)</a:t>
            </a:r>
          </a:p>
          <a:p>
            <a:pPr lvl="1"/>
            <a:r>
              <a:rPr lang="fi-FI" sz="1800" dirty="0"/>
              <a:t> Valuaatio (</a:t>
            </a:r>
            <a:r>
              <a:rPr lang="fi-FI" sz="1800" dirty="0" err="1"/>
              <a:t>pre</a:t>
            </a:r>
            <a:r>
              <a:rPr lang="fi-FI" sz="1800" dirty="0"/>
              <a:t>-money): </a:t>
            </a:r>
            <a:r>
              <a:rPr lang="fi-FI" sz="1800" dirty="0">
                <a:hlinkClick r:id="rId3"/>
              </a:rPr>
              <a:t>n. 4 M€ (2017)</a:t>
            </a:r>
            <a:endParaRPr lang="fi-FI" sz="1800" dirty="0"/>
          </a:p>
          <a:p>
            <a:r>
              <a:rPr lang="fi-FI" sz="2200" dirty="0">
                <a:hlinkClick r:id="rId4"/>
              </a:rPr>
              <a:t>Artikkeli </a:t>
            </a:r>
            <a:r>
              <a:rPr lang="fi-FI" sz="2200" dirty="0" err="1">
                <a:hlinkClick r:id="rId4"/>
              </a:rPr>
              <a:t>KL.fi:ssä</a:t>
            </a:r>
            <a:endParaRPr lang="fi-FI" sz="22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AA88768-C387-4D60-B156-277E810B787B}"/>
              </a:ext>
            </a:extLst>
          </p:cNvPr>
          <p:cNvSpPr txBox="1">
            <a:spLocks/>
          </p:cNvSpPr>
          <p:nvPr/>
        </p:nvSpPr>
        <p:spPr>
          <a:xfrm>
            <a:off x="5309380" y="2885841"/>
            <a:ext cx="3006483" cy="2141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000" dirty="0"/>
              <a:t>Ravintola-alan työnvälitysalusta</a:t>
            </a:r>
          </a:p>
          <a:p>
            <a:r>
              <a:rPr lang="fi-FI" sz="2000" dirty="0"/>
              <a:t>Perustettu 2017</a:t>
            </a:r>
          </a:p>
          <a:p>
            <a:r>
              <a:rPr lang="fi-FI" sz="2000" dirty="0"/>
              <a:t>Kerännyt pääomasijoittajilta 550 000 €</a:t>
            </a:r>
          </a:p>
          <a:p>
            <a:r>
              <a:rPr lang="fi-FI" sz="2000" dirty="0">
                <a:hlinkClick r:id="rId5"/>
              </a:rPr>
              <a:t>Artikkeli Viisi Tähteä -verkkomediassa</a:t>
            </a:r>
            <a:endParaRPr lang="fi-FI" sz="20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1B35C0F-E26E-4A2A-891F-CB4FCD36C431}"/>
              </a:ext>
            </a:extLst>
          </p:cNvPr>
          <p:cNvSpPr txBox="1">
            <a:spLocks/>
          </p:cNvSpPr>
          <p:nvPr/>
        </p:nvSpPr>
        <p:spPr>
          <a:xfrm>
            <a:off x="8466648" y="2885840"/>
            <a:ext cx="3725352" cy="38019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200" dirty="0"/>
              <a:t>Ensimmäistä työtään etsiville nuorille suunnattu työnvälitysalusta</a:t>
            </a:r>
          </a:p>
          <a:p>
            <a:r>
              <a:rPr lang="fi-FI" sz="2200" dirty="0"/>
              <a:t>Liikevaihto: n. 200 t€ (2017)</a:t>
            </a:r>
          </a:p>
          <a:p>
            <a:r>
              <a:rPr lang="fi-FI" sz="2200" dirty="0"/>
              <a:t>Liikevoitto-%: 2,6 % (2016)</a:t>
            </a:r>
          </a:p>
          <a:p>
            <a:r>
              <a:rPr lang="fi-FI" sz="2200" dirty="0"/>
              <a:t>Keräsi 2017 lopulla pääomasijoittajilta 1,2 m€ rahoituksen kansainvälistymistä varten</a:t>
            </a:r>
          </a:p>
          <a:p>
            <a:pPr lvl="1"/>
            <a:r>
              <a:rPr lang="fi-FI" sz="1800" dirty="0"/>
              <a:t>Tavoitteena laajentaa Ruotsiin ja Portugaliin</a:t>
            </a:r>
          </a:p>
          <a:p>
            <a:r>
              <a:rPr lang="fi-FI" sz="2200" dirty="0" err="1">
                <a:hlinkClick r:id="rId6"/>
              </a:rPr>
              <a:t>Work</a:t>
            </a:r>
            <a:r>
              <a:rPr lang="fi-FI" sz="2200" dirty="0">
                <a:hlinkClick r:id="rId6"/>
              </a:rPr>
              <a:t> </a:t>
            </a:r>
            <a:r>
              <a:rPr lang="fi-FI" sz="2200" dirty="0" err="1">
                <a:hlinkClick r:id="rId6"/>
              </a:rPr>
              <a:t>Pilotsin</a:t>
            </a:r>
            <a:r>
              <a:rPr lang="fi-FI" sz="2200" dirty="0">
                <a:hlinkClick r:id="rId6"/>
              </a:rPr>
              <a:t> lehdistötiedote</a:t>
            </a:r>
            <a:endParaRPr lang="fi-FI" sz="2200" dirty="0"/>
          </a:p>
          <a:p>
            <a:endParaRPr lang="fi-FI" sz="2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A6B7AF-1839-4202-96CB-72BF172597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9380" y="1716348"/>
            <a:ext cx="2581495" cy="9199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612851-5CA0-4975-9566-C60C9A9D09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5874" y="1660742"/>
            <a:ext cx="1143917" cy="103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89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B2190-6C7D-47F7-A863-50C340E30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547" y="404881"/>
            <a:ext cx="10234864" cy="1325563"/>
          </a:xfrm>
        </p:spPr>
        <p:txBody>
          <a:bodyPr>
            <a:normAutofit/>
          </a:bodyPr>
          <a:lstStyle/>
          <a:p>
            <a:r>
              <a:rPr lang="fi-FI" dirty="0"/>
              <a:t>Kilpailevia ulkomaisia työnvälitysalustoja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D50E3E-450A-4C83-813E-AFF0A7F9083D}"/>
              </a:ext>
            </a:extLst>
          </p:cNvPr>
          <p:cNvSpPr txBox="1">
            <a:spLocks/>
          </p:cNvSpPr>
          <p:nvPr/>
        </p:nvSpPr>
        <p:spPr>
          <a:xfrm>
            <a:off x="1827867" y="2277852"/>
            <a:ext cx="5005612" cy="13770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Espanja, Meksiko, Kolumbia ja Iso-Britannia</a:t>
            </a:r>
          </a:p>
          <a:p>
            <a:r>
              <a:rPr lang="fi-FI" dirty="0"/>
              <a:t>Kerännyt sijoittajilta yhteensä 93,1 M$</a:t>
            </a:r>
          </a:p>
          <a:p>
            <a:r>
              <a:rPr lang="fi-FI" dirty="0"/>
              <a:t>Valuaatio: </a:t>
            </a:r>
            <a:r>
              <a:rPr lang="fi-FI" dirty="0">
                <a:hlinkClick r:id="rId2"/>
              </a:rPr>
              <a:t>168-252 M$ (2016)</a:t>
            </a:r>
            <a:endParaRPr lang="fi-FI" dirty="0"/>
          </a:p>
          <a:p>
            <a:r>
              <a:rPr lang="fi-FI" dirty="0">
                <a:hlinkClick r:id="rId3"/>
              </a:rPr>
              <a:t>Artikkeli </a:t>
            </a:r>
            <a:r>
              <a:rPr lang="fi-FI" dirty="0" err="1">
                <a:hlinkClick r:id="rId3"/>
              </a:rPr>
              <a:t>TechCrunchissa</a:t>
            </a:r>
            <a:endParaRPr lang="fi-FI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7B63E02-0212-41EC-9A13-E7F8EB6208C6}"/>
              </a:ext>
            </a:extLst>
          </p:cNvPr>
          <p:cNvSpPr txBox="1">
            <a:spLocks/>
          </p:cNvSpPr>
          <p:nvPr/>
        </p:nvSpPr>
        <p:spPr>
          <a:xfrm>
            <a:off x="6797722" y="2277852"/>
            <a:ext cx="5005613" cy="13482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Ranska, Italia, Espanja ja Meksiko</a:t>
            </a:r>
          </a:p>
          <a:p>
            <a:r>
              <a:rPr lang="fi-FI" dirty="0"/>
              <a:t>Kerännyt sijoittajilta yhteensä 57 M$</a:t>
            </a:r>
          </a:p>
          <a:p>
            <a:r>
              <a:rPr lang="fi-FI" dirty="0"/>
              <a:t>Valuaatio: </a:t>
            </a:r>
            <a:r>
              <a:rPr lang="fi-FI" dirty="0">
                <a:hlinkClick r:id="rId4"/>
              </a:rPr>
              <a:t>86,6 M€ (2017)</a:t>
            </a:r>
            <a:endParaRPr lang="fi-FI" dirty="0"/>
          </a:p>
          <a:p>
            <a:r>
              <a:rPr lang="fi-FI" dirty="0">
                <a:hlinkClick r:id="rId5"/>
              </a:rPr>
              <a:t>Artikkeli </a:t>
            </a:r>
            <a:r>
              <a:rPr lang="fi-FI" dirty="0" err="1">
                <a:hlinkClick r:id="rId5"/>
              </a:rPr>
              <a:t>TechCrunchissa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9C3162-DAB2-4D2E-A539-C83FE7252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7866" y="3609396"/>
            <a:ext cx="2600302" cy="128693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B28382-6C5C-4824-ACFF-B256C8206329}"/>
              </a:ext>
            </a:extLst>
          </p:cNvPr>
          <p:cNvSpPr txBox="1">
            <a:spLocks/>
          </p:cNvSpPr>
          <p:nvPr/>
        </p:nvSpPr>
        <p:spPr>
          <a:xfrm>
            <a:off x="1827867" y="4911068"/>
            <a:ext cx="4969858" cy="14076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Yhdysvallat, Filippiinit ja Vietnam</a:t>
            </a:r>
          </a:p>
          <a:p>
            <a:r>
              <a:rPr lang="fi-FI" dirty="0"/>
              <a:t>Kerännyt sijoittajilta yhteensä 20,9 M$</a:t>
            </a:r>
          </a:p>
          <a:p>
            <a:r>
              <a:rPr lang="fi-FI" dirty="0"/>
              <a:t>Valuaatio: </a:t>
            </a:r>
            <a:r>
              <a:rPr lang="fi-FI" dirty="0">
                <a:hlinkClick r:id="rId7"/>
              </a:rPr>
              <a:t>7,5 M$ (2016)</a:t>
            </a:r>
            <a:r>
              <a:rPr lang="fi-FI" dirty="0"/>
              <a:t>, </a:t>
            </a:r>
            <a:r>
              <a:rPr lang="fi-FI" dirty="0">
                <a:hlinkClick r:id="rId8"/>
              </a:rPr>
              <a:t>52-78 M$ (2018)</a:t>
            </a:r>
            <a:endParaRPr lang="fi-FI" dirty="0"/>
          </a:p>
          <a:p>
            <a:r>
              <a:rPr lang="fi-FI" dirty="0">
                <a:hlinkClick r:id="rId9"/>
              </a:rPr>
              <a:t>Artikkeli </a:t>
            </a:r>
            <a:r>
              <a:rPr lang="fi-FI" dirty="0" err="1">
                <a:hlinkClick r:id="rId9"/>
              </a:rPr>
              <a:t>TechCrunchissa</a:t>
            </a:r>
            <a:endParaRPr lang="fi-FI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B1C49AB-F192-43D9-B8B4-9C8F8F94CE58}"/>
              </a:ext>
            </a:extLst>
          </p:cNvPr>
          <p:cNvSpPr txBox="1">
            <a:spLocks/>
          </p:cNvSpPr>
          <p:nvPr/>
        </p:nvSpPr>
        <p:spPr>
          <a:xfrm>
            <a:off x="6783368" y="4913992"/>
            <a:ext cx="5184043" cy="14086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Iso-Britannia</a:t>
            </a:r>
          </a:p>
          <a:p>
            <a:r>
              <a:rPr lang="fi-FI" dirty="0"/>
              <a:t>Kerännyt sijoittajilta yhteensä 59,2 M€</a:t>
            </a:r>
          </a:p>
          <a:p>
            <a:r>
              <a:rPr lang="fi-FI" dirty="0"/>
              <a:t>Valuaatio: </a:t>
            </a:r>
            <a:r>
              <a:rPr lang="fi-FI" dirty="0">
                <a:hlinkClick r:id="rId10"/>
              </a:rPr>
              <a:t>128-191 M€ (2017)</a:t>
            </a:r>
            <a:endParaRPr lang="fi-FI" dirty="0"/>
          </a:p>
          <a:p>
            <a:r>
              <a:rPr lang="fi-FI" dirty="0">
                <a:hlinkClick r:id="rId11"/>
              </a:rPr>
              <a:t>Artikkeli </a:t>
            </a:r>
            <a:r>
              <a:rPr lang="fi-FI" dirty="0" err="1">
                <a:hlinkClick r:id="rId11"/>
              </a:rPr>
              <a:t>TechCrunchissa</a:t>
            </a:r>
            <a:endParaRPr lang="fi-FI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CAF157-7B64-4E57-BEAE-F8C12AEA60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3541" y="3632058"/>
            <a:ext cx="1540209" cy="128693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3FAD0C-B956-4435-BEE5-C9B54D5FA3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3"/>
          <a:stretch>
            <a:fillRect/>
          </a:stretch>
        </p:blipFill>
        <p:spPr>
          <a:xfrm>
            <a:off x="1827867" y="1613214"/>
            <a:ext cx="2724150" cy="6191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E238DC-3BC1-4E80-86E2-A84755B7D2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7723" y="1613213"/>
            <a:ext cx="2828925" cy="6191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C6E04A0-5AAA-43C5-95DE-DAD2AD1526BF}"/>
              </a:ext>
            </a:extLst>
          </p:cNvPr>
          <p:cNvSpPr txBox="1"/>
          <p:nvPr/>
        </p:nvSpPr>
        <p:spPr>
          <a:xfrm>
            <a:off x="1583926" y="6454035"/>
            <a:ext cx="5888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>
                <a:solidFill>
                  <a:srgbClr val="666666"/>
                </a:solidFill>
              </a:rPr>
              <a:t>Lähteet: </a:t>
            </a:r>
            <a:r>
              <a:rPr lang="fi-FI" sz="1600" dirty="0" err="1">
                <a:solidFill>
                  <a:srgbClr val="666666"/>
                </a:solidFill>
              </a:rPr>
              <a:t>TechCrunch</a:t>
            </a:r>
            <a:r>
              <a:rPr lang="fi-FI" sz="1600" dirty="0">
                <a:solidFill>
                  <a:srgbClr val="666666"/>
                </a:solidFill>
              </a:rPr>
              <a:t>, </a:t>
            </a:r>
            <a:r>
              <a:rPr lang="fi-FI" sz="1600" dirty="0" err="1">
                <a:solidFill>
                  <a:srgbClr val="666666"/>
                </a:solidFill>
              </a:rPr>
              <a:t>Crunchbase</a:t>
            </a:r>
            <a:r>
              <a:rPr lang="fi-FI" sz="1600" dirty="0">
                <a:solidFill>
                  <a:srgbClr val="666666"/>
                </a:solidFill>
              </a:rPr>
              <a:t>, Wall </a:t>
            </a:r>
            <a:r>
              <a:rPr lang="fi-FI" sz="1600" dirty="0" err="1">
                <a:solidFill>
                  <a:srgbClr val="666666"/>
                </a:solidFill>
              </a:rPr>
              <a:t>Street</a:t>
            </a:r>
            <a:r>
              <a:rPr lang="fi-FI" sz="1600" dirty="0">
                <a:solidFill>
                  <a:srgbClr val="666666"/>
                </a:solidFill>
              </a:rPr>
              <a:t> Journal, Dealroom.co </a:t>
            </a: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1074572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34C32-20F7-454F-980F-3C9829819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Treamerin</a:t>
            </a:r>
            <a:r>
              <a:rPr lang="fi-FI" dirty="0"/>
              <a:t> kilpailuetu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55F7B-A709-4805-BE78-095D0FA8A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 err="1"/>
              <a:t>Treamer</a:t>
            </a:r>
            <a:r>
              <a:rPr lang="fi-FI" dirty="0"/>
              <a:t> digitalisoi erittäin perinteistä alaa. </a:t>
            </a:r>
          </a:p>
          <a:p>
            <a:pPr lvl="1"/>
            <a:r>
              <a:rPr lang="fi-FI" dirty="0" err="1"/>
              <a:t>HPL:n</a:t>
            </a:r>
            <a:r>
              <a:rPr lang="fi-FI" dirty="0"/>
              <a:t> kyselyn mukaan henkilöstövuokrausalalla on valmistauduttu heikosti uusien digitaalisten toimijoiden saapumiseen markkinalle.</a:t>
            </a:r>
          </a:p>
          <a:p>
            <a:pPr lvl="1"/>
            <a:r>
              <a:rPr lang="fi-FI" dirty="0" err="1"/>
              <a:t>Matchmaking</a:t>
            </a:r>
            <a:r>
              <a:rPr lang="fi-FI" dirty="0"/>
              <a:t>-palveluiden sijaan digitalisaation ja automaation fokus useimmilla yrityksillä on talous- ja projektihallinnassa.</a:t>
            </a:r>
          </a:p>
          <a:p>
            <a:pPr lvl="0"/>
            <a:r>
              <a:rPr lang="fi-FI" dirty="0"/>
              <a:t>Tällä hetkellä hyvin harvalla alan toimijalla Suomessa tai Pohjoismaissa on tarjota digitaalista käyttöympäristöä.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fi-FI" dirty="0"/>
              <a:t>Nopealla kasvulla </a:t>
            </a:r>
            <a:r>
              <a:rPr lang="fi-FI" dirty="0" err="1"/>
              <a:t>Treamerilla</a:t>
            </a:r>
            <a:r>
              <a:rPr lang="fi-FI" dirty="0"/>
              <a:t> on mahdollisuus mobiilin työnvälityksen markkinajohtajuuteen Pohjoismaissa ja useissa muissa Euroopan maissa.</a:t>
            </a:r>
          </a:p>
          <a:p>
            <a:r>
              <a:rPr lang="fi-FI" dirty="0"/>
              <a:t>Lähimmät kilpailijat ovat keskittyneet pieniin markkinarakoihin, kuten rakentamiseen (</a:t>
            </a:r>
            <a:r>
              <a:rPr lang="fi-FI" dirty="0" err="1"/>
              <a:t>Bolt.Works</a:t>
            </a:r>
            <a:r>
              <a:rPr lang="fi-FI" dirty="0"/>
              <a:t>), ravintola-alalle (Sumpli) ja nuorten työllistymispalveluihin (</a:t>
            </a:r>
            <a:r>
              <a:rPr lang="fi-FI" dirty="0" err="1"/>
              <a:t>Work</a:t>
            </a:r>
            <a:r>
              <a:rPr lang="fi-FI" dirty="0"/>
              <a:t> </a:t>
            </a:r>
            <a:r>
              <a:rPr lang="fi-FI" dirty="0" err="1"/>
              <a:t>Pilots</a:t>
            </a:r>
            <a:r>
              <a:rPr lang="fi-FI" dirty="0"/>
              <a:t>) Suomessa.</a:t>
            </a:r>
          </a:p>
        </p:txBody>
      </p:sp>
    </p:spTree>
    <p:extLst>
      <p:ext uri="{BB962C8B-B14F-4D97-AF65-F5344CB8AC3E}">
        <p14:creationId xmlns:p14="http://schemas.microsoft.com/office/powerpoint/2010/main" val="2970435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82BAF-BFE9-4003-84D5-D666CF5CF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Treamerin</a:t>
            </a:r>
            <a:r>
              <a:rPr lang="fi-FI" dirty="0"/>
              <a:t> ennusteet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3378EA-F883-4711-958C-EC50AB09D3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4477" y="1610162"/>
            <a:ext cx="4969857" cy="182228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A9E671-0473-4A53-BACD-40492C05D106}"/>
              </a:ext>
            </a:extLst>
          </p:cNvPr>
          <p:cNvSpPr txBox="1">
            <a:spLocks/>
          </p:cNvSpPr>
          <p:nvPr/>
        </p:nvSpPr>
        <p:spPr>
          <a:xfrm>
            <a:off x="1894477" y="3432443"/>
            <a:ext cx="5946934" cy="28639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dirty="0"/>
              <a:t>Liikevaihdon kasvu huhtikuussa +24 % (</a:t>
            </a:r>
            <a:r>
              <a:rPr lang="fi-FI" sz="2400" dirty="0" err="1"/>
              <a:t>maalis</a:t>
            </a:r>
            <a:r>
              <a:rPr lang="fi-FI" sz="2400" dirty="0"/>
              <a:t> 34 147 € -&gt; </a:t>
            </a:r>
            <a:r>
              <a:rPr lang="fi-FI" sz="2400" dirty="0" err="1"/>
              <a:t>huhti</a:t>
            </a:r>
            <a:r>
              <a:rPr lang="fi-FI" sz="2400" dirty="0"/>
              <a:t> 42 492 €). </a:t>
            </a:r>
          </a:p>
          <a:p>
            <a:r>
              <a:rPr lang="fi-FI" sz="2400" dirty="0"/>
              <a:t>Liikevaihtoennuste 1,1 M€ vuonna 2018.</a:t>
            </a:r>
          </a:p>
          <a:p>
            <a:r>
              <a:rPr lang="fi-FI" sz="2400" dirty="0"/>
              <a:t>Suomen liiketoiminnan tuloksen odotetaan olevan positiivinen vuoden 2019 lopussa. </a:t>
            </a:r>
          </a:p>
          <a:p>
            <a:r>
              <a:rPr lang="fi-FI" sz="2400" dirty="0"/>
              <a:t>Vuonna 2019 tavoitteena laajentaa 1 uudelle markkina-alueelle, sekä 3 uudelle markkina-alueelle 2020 sekä 2021 (yht. 7)</a:t>
            </a:r>
          </a:p>
          <a:p>
            <a:endParaRPr lang="fi-FI" sz="2400" dirty="0"/>
          </a:p>
          <a:p>
            <a:endParaRPr lang="fi-FI" dirty="0"/>
          </a:p>
          <a:p>
            <a:endParaRPr lang="fi-FI" sz="2400" dirty="0"/>
          </a:p>
          <a:p>
            <a:endParaRPr lang="fi-FI" sz="2400" dirty="0"/>
          </a:p>
          <a:p>
            <a:endParaRPr lang="fi-FI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8CABB1-5B97-4E82-9B3C-C20EF152382B}"/>
              </a:ext>
            </a:extLst>
          </p:cNvPr>
          <p:cNvSpPr txBox="1"/>
          <p:nvPr/>
        </p:nvSpPr>
        <p:spPr>
          <a:xfrm>
            <a:off x="1583926" y="6454035"/>
            <a:ext cx="63693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>
                <a:solidFill>
                  <a:srgbClr val="666666"/>
                </a:solidFill>
              </a:rPr>
              <a:t>Lähteet: 1) </a:t>
            </a:r>
            <a:r>
              <a:rPr lang="fi-FI" sz="1600" dirty="0">
                <a:solidFill>
                  <a:srgbClr val="666666"/>
                </a:solidFill>
                <a:hlinkClick r:id="rId3"/>
              </a:rPr>
              <a:t>World </a:t>
            </a:r>
            <a:r>
              <a:rPr lang="fi-FI" sz="1600" dirty="0" err="1">
                <a:solidFill>
                  <a:srgbClr val="666666"/>
                </a:solidFill>
                <a:hlinkClick r:id="rId3"/>
              </a:rPr>
              <a:t>Employment</a:t>
            </a:r>
            <a:r>
              <a:rPr lang="fi-FI" sz="1600" dirty="0">
                <a:solidFill>
                  <a:srgbClr val="666666"/>
                </a:solidFill>
                <a:hlinkClick r:id="rId3"/>
              </a:rPr>
              <a:t> </a:t>
            </a:r>
            <a:r>
              <a:rPr lang="fi-FI" sz="1600" dirty="0" err="1">
                <a:solidFill>
                  <a:srgbClr val="666666"/>
                </a:solidFill>
                <a:hlinkClick r:id="rId3"/>
              </a:rPr>
              <a:t>Confederation</a:t>
            </a:r>
            <a:r>
              <a:rPr lang="fi-FI" sz="1600" dirty="0">
                <a:solidFill>
                  <a:srgbClr val="666666"/>
                </a:solidFill>
              </a:rPr>
              <a:t>, 2) </a:t>
            </a:r>
            <a:r>
              <a:rPr lang="fi-FI" sz="1600" dirty="0" err="1">
                <a:solidFill>
                  <a:srgbClr val="666666"/>
                </a:solidFill>
                <a:hlinkClick r:id="rId4"/>
              </a:rPr>
              <a:t>Staffing</a:t>
            </a:r>
            <a:r>
              <a:rPr lang="fi-FI" sz="1600" dirty="0">
                <a:solidFill>
                  <a:srgbClr val="666666"/>
                </a:solidFill>
                <a:hlinkClick r:id="rId4"/>
              </a:rPr>
              <a:t> Industry Analysis</a:t>
            </a:r>
            <a:endParaRPr lang="fi-FI" sz="1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1C1A48-2558-4FED-B27B-A5564BAF69A8}"/>
              </a:ext>
            </a:extLst>
          </p:cNvPr>
          <p:cNvSpPr txBox="1">
            <a:spLocks/>
          </p:cNvSpPr>
          <p:nvPr/>
        </p:nvSpPr>
        <p:spPr>
          <a:xfrm>
            <a:off x="7078723" y="1615811"/>
            <a:ext cx="4969857" cy="2086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200" dirty="0"/>
              <a:t>Globaalisti henkilöstöpalveluala kasvaa vuosittain noin 5 % </a:t>
            </a:r>
            <a:r>
              <a:rPr lang="fi-FI" sz="2200" baseline="30000" dirty="0"/>
              <a:t>(1</a:t>
            </a:r>
          </a:p>
          <a:p>
            <a:r>
              <a:rPr lang="fi-FI" sz="2200" dirty="0"/>
              <a:t>Onlinealustojen liikevaihdon odotetaan kasvavan lähivuosina 40-60 % </a:t>
            </a:r>
            <a:r>
              <a:rPr lang="fi-FI" sz="2200" baseline="30000" dirty="0"/>
              <a:t>(2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C3FDFC2-3320-41D9-8632-BB4D21796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339950"/>
              </p:ext>
            </p:extLst>
          </p:nvPr>
        </p:nvGraphicFramePr>
        <p:xfrm>
          <a:off x="7953235" y="3876289"/>
          <a:ext cx="3880958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2418">
                  <a:extLst>
                    <a:ext uri="{9D8B030D-6E8A-4147-A177-3AD203B41FA5}">
                      <a16:colId xmlns:a16="http://schemas.microsoft.com/office/drawing/2014/main" val="156018495"/>
                    </a:ext>
                  </a:extLst>
                </a:gridCol>
                <a:gridCol w="1758540">
                  <a:extLst>
                    <a:ext uri="{9D8B030D-6E8A-4147-A177-3AD203B41FA5}">
                      <a16:colId xmlns:a16="http://schemas.microsoft.com/office/drawing/2014/main" val="951328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 sz="2400" kern="1200" dirty="0">
                          <a:solidFill>
                            <a:schemeClr val="bg1"/>
                          </a:solidFill>
                          <a:latin typeface="Corbel" charset="0"/>
                          <a:ea typeface="+mn-ea"/>
                          <a:cs typeface="+mn-cs"/>
                        </a:rPr>
                        <a:t>Liikevaihto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F8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kern="1200" dirty="0">
                          <a:solidFill>
                            <a:srgbClr val="666666"/>
                          </a:solidFill>
                          <a:latin typeface="Corbel" charset="0"/>
                        </a:rPr>
                        <a:t>71,6 M€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699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i-FI" sz="2400" kern="1200" dirty="0">
                          <a:solidFill>
                            <a:schemeClr val="bg1"/>
                          </a:solidFill>
                          <a:latin typeface="Corbel" charset="0"/>
                          <a:ea typeface="+mn-ea"/>
                          <a:cs typeface="+mn-cs"/>
                        </a:rPr>
                        <a:t>Myyntikate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F8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i-FI" sz="2400" kern="1200" dirty="0">
                          <a:solidFill>
                            <a:srgbClr val="666666"/>
                          </a:solidFill>
                          <a:latin typeface="Corbel" charset="0"/>
                          <a:ea typeface="+mn-ea"/>
                          <a:cs typeface="+mn-cs"/>
                        </a:rPr>
                        <a:t>15,8 M€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158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i-FI" sz="2400" kern="1200" dirty="0">
                          <a:solidFill>
                            <a:schemeClr val="bg1"/>
                          </a:solidFill>
                          <a:latin typeface="Corbel" charset="0"/>
                          <a:ea typeface="+mn-ea"/>
                          <a:cs typeface="+mn-cs"/>
                        </a:rPr>
                        <a:t>Myyntikate-%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F8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i-FI" sz="2400" kern="1200" dirty="0">
                          <a:solidFill>
                            <a:srgbClr val="666666"/>
                          </a:solidFill>
                          <a:latin typeface="Corbel" charset="0"/>
                          <a:ea typeface="+mn-ea"/>
                          <a:cs typeface="+mn-cs"/>
                        </a:rPr>
                        <a:t>22,0 %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53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i-FI" sz="2400" kern="1200" dirty="0">
                          <a:solidFill>
                            <a:schemeClr val="bg1"/>
                          </a:solidFill>
                          <a:latin typeface="Corbel" charset="0"/>
                          <a:ea typeface="+mn-ea"/>
                          <a:cs typeface="+mn-cs"/>
                        </a:rPr>
                        <a:t>Käyttökate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F8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i-FI" sz="2400" kern="1200" dirty="0">
                          <a:solidFill>
                            <a:srgbClr val="666666"/>
                          </a:solidFill>
                          <a:latin typeface="Corbel" charset="0"/>
                          <a:ea typeface="+mn-ea"/>
                          <a:cs typeface="+mn-cs"/>
                        </a:rPr>
                        <a:t>1,2 M€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1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i-FI" sz="2400" kern="1200" dirty="0">
                          <a:solidFill>
                            <a:schemeClr val="bg1"/>
                          </a:solidFill>
                          <a:latin typeface="Corbel" charset="0"/>
                          <a:ea typeface="+mn-ea"/>
                          <a:cs typeface="+mn-cs"/>
                        </a:rPr>
                        <a:t>Käyttökate-%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F8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fi-FI" sz="2400" kern="1200" dirty="0">
                          <a:solidFill>
                            <a:srgbClr val="666666"/>
                          </a:solidFill>
                          <a:latin typeface="Corbel" charset="0"/>
                          <a:ea typeface="+mn-ea"/>
                          <a:cs typeface="+mn-cs"/>
                        </a:rPr>
                        <a:t>1,7 %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133445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5BF81687-A5A6-4F10-AEA4-5C0F7FC55E55}"/>
              </a:ext>
            </a:extLst>
          </p:cNvPr>
          <p:cNvSpPr txBox="1">
            <a:spLocks/>
          </p:cNvSpPr>
          <p:nvPr/>
        </p:nvSpPr>
        <p:spPr>
          <a:xfrm>
            <a:off x="8199831" y="2870213"/>
            <a:ext cx="33877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156F8F"/>
                </a:solidFill>
                <a:latin typeface="Corbel" charset="0"/>
                <a:ea typeface="Corbel" charset="0"/>
                <a:cs typeface="Corbel" charset="0"/>
              </a:defRPr>
            </a:lvl1pPr>
          </a:lstStyle>
          <a:p>
            <a:r>
              <a:rPr lang="fi-FI" dirty="0"/>
              <a:t>Ennuste 2022</a:t>
            </a:r>
          </a:p>
        </p:txBody>
      </p:sp>
    </p:spTree>
    <p:extLst>
      <p:ext uri="{BB962C8B-B14F-4D97-AF65-F5344CB8AC3E}">
        <p14:creationId xmlns:p14="http://schemas.microsoft.com/office/powerpoint/2010/main" val="2486806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648B1-7F34-4BAC-AD40-D3DBD4D6F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477" y="404881"/>
            <a:ext cx="9939714" cy="1325563"/>
          </a:xfrm>
        </p:spPr>
        <p:txBody>
          <a:bodyPr/>
          <a:lstStyle/>
          <a:p>
            <a:r>
              <a:rPr lang="fi-FI" dirty="0"/>
              <a:t>Lue lisää </a:t>
            </a:r>
            <a:r>
              <a:rPr lang="fi-FI" dirty="0" err="1"/>
              <a:t>Treamerin</a:t>
            </a:r>
            <a:r>
              <a:rPr lang="fi-FI" dirty="0"/>
              <a:t> osakeannista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770C040-A029-4228-8CA4-EFD6508CEB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0145" y="2216033"/>
            <a:ext cx="6514046" cy="4237085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AFD266B-FDED-4177-BE39-F5584EBA4164}"/>
              </a:ext>
            </a:extLst>
          </p:cNvPr>
          <p:cNvSpPr txBox="1">
            <a:spLocks/>
          </p:cNvSpPr>
          <p:nvPr/>
        </p:nvSpPr>
        <p:spPr>
          <a:xfrm>
            <a:off x="1894477" y="2216033"/>
            <a:ext cx="33517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 err="1">
                <a:hlinkClick r:id="rId3"/>
              </a:rPr>
              <a:t>Treamerin</a:t>
            </a:r>
            <a:r>
              <a:rPr lang="fi-FI" dirty="0">
                <a:hlinkClick r:id="rId3"/>
              </a:rPr>
              <a:t> osakeanti </a:t>
            </a:r>
            <a:r>
              <a:rPr lang="fi-FI" dirty="0" err="1">
                <a:hlinkClick r:id="rId3"/>
              </a:rPr>
              <a:t>Invesdorissa</a:t>
            </a:r>
            <a:endParaRPr lang="fi-FI" dirty="0"/>
          </a:p>
          <a:p>
            <a:r>
              <a:rPr lang="fi-FI" dirty="0">
                <a:hlinkClick r:id="rId3"/>
              </a:rPr>
              <a:t>Katso video ja       lue lisää</a:t>
            </a:r>
            <a:endParaRPr lang="fi-FI" dirty="0"/>
          </a:p>
          <a:p>
            <a:r>
              <a:rPr lang="fi-FI" dirty="0">
                <a:hlinkClick r:id="rId4"/>
              </a:rPr>
              <a:t>Kysy kysymyksiä Sijoittajafoorumilla</a:t>
            </a:r>
            <a:endParaRPr lang="fi-FI" dirty="0"/>
          </a:p>
          <a:p>
            <a:endParaRPr lang="fi-FI" baseline="30000" dirty="0"/>
          </a:p>
          <a:p>
            <a:endParaRPr lang="fi-FI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6D8938B-9213-4802-A4EF-DFCA49CA50AC}"/>
              </a:ext>
            </a:extLst>
          </p:cNvPr>
          <p:cNvSpPr txBox="1">
            <a:spLocks/>
          </p:cNvSpPr>
          <p:nvPr/>
        </p:nvSpPr>
        <p:spPr>
          <a:xfrm>
            <a:off x="1894476" y="1357854"/>
            <a:ext cx="7960724" cy="478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56F8F"/>
              </a:buClr>
              <a:buFont typeface="Arial" charset="0"/>
              <a:buChar char="•"/>
              <a:defRPr sz="2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4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56F8F"/>
              </a:buClr>
              <a:buFont typeface="Arial" charset="0"/>
              <a:buChar char="•"/>
              <a:defRPr sz="1800" kern="1200">
                <a:solidFill>
                  <a:srgbClr val="666666"/>
                </a:solidFill>
                <a:latin typeface="Corbel" charset="0"/>
                <a:ea typeface="Corbel" charset="0"/>
                <a:cs typeface="Corbe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dirty="0">
                <a:hlinkClick r:id="rId3"/>
              </a:rPr>
              <a:t>https://www.invesdor.com/fi/pitches/912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67274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1968</TotalTime>
  <Words>898</Words>
  <Application>Microsoft Office PowerPoint</Application>
  <PresentationFormat>Widescreen</PresentationFormat>
  <Paragraphs>141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Symbol</vt:lpstr>
      <vt:lpstr>Office-teema</vt:lpstr>
      <vt:lpstr>Analyysissa Treamer</vt:lpstr>
      <vt:lpstr>Treamer – Työnvälityksen tulevaisuus</vt:lpstr>
      <vt:lpstr>Lukuisia palkintoja ja kunniamainintoja</vt:lpstr>
      <vt:lpstr>Markkina-ajurit</vt:lpstr>
      <vt:lpstr>Markkinan koko</vt:lpstr>
      <vt:lpstr>Markkinan kasvu</vt:lpstr>
      <vt:lpstr>Onko valuaatio järkevä?</vt:lpstr>
      <vt:lpstr>PowerPoint Presentation</vt:lpstr>
      <vt:lpstr>Kilpailevat työnvälitysalustat Suomessa</vt:lpstr>
      <vt:lpstr>Kilpailevia ulkomaisia työnvälitysalustoja</vt:lpstr>
      <vt:lpstr>Treamerin kilpailuetu</vt:lpstr>
      <vt:lpstr>Treamerin ennusteet</vt:lpstr>
      <vt:lpstr>Lue lisää Treamerin osakeannista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Blomma Kone 2</dc:creator>
  <cp:lastModifiedBy>Blomma Kone 2</cp:lastModifiedBy>
  <cp:revision>88</cp:revision>
  <dcterms:created xsi:type="dcterms:W3CDTF">2017-11-13T09:02:36Z</dcterms:created>
  <dcterms:modified xsi:type="dcterms:W3CDTF">2018-06-05T13:45:26Z</dcterms:modified>
</cp:coreProperties>
</file>